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963" r:id="rId2"/>
    <p:sldId id="3002" r:id="rId3"/>
    <p:sldId id="2962" r:id="rId4"/>
    <p:sldId id="3025" r:id="rId5"/>
    <p:sldId id="2707" r:id="rId6"/>
    <p:sldId id="3004" r:id="rId7"/>
    <p:sldId id="3005" r:id="rId8"/>
    <p:sldId id="3058" r:id="rId9"/>
    <p:sldId id="3059" r:id="rId10"/>
    <p:sldId id="3029" r:id="rId11"/>
    <p:sldId id="3036" r:id="rId12"/>
    <p:sldId id="3052" r:id="rId13"/>
    <p:sldId id="3053" r:id="rId14"/>
    <p:sldId id="3054" r:id="rId15"/>
    <p:sldId id="3060" r:id="rId16"/>
    <p:sldId id="3030" r:id="rId17"/>
    <p:sldId id="3037" r:id="rId18"/>
    <p:sldId id="3061" r:id="rId19"/>
    <p:sldId id="3055" r:id="rId20"/>
    <p:sldId id="3031" r:id="rId21"/>
    <p:sldId id="3040" r:id="rId22"/>
    <p:sldId id="3062" r:id="rId23"/>
    <p:sldId id="3057" r:id="rId24"/>
    <p:sldId id="3063" r:id="rId25"/>
    <p:sldId id="3065" r:id="rId26"/>
    <p:sldId id="3066" r:id="rId27"/>
    <p:sldId id="3067" r:id="rId28"/>
    <p:sldId id="3051" r:id="rId29"/>
    <p:sldId id="2718" r:id="rId30"/>
  </p:sldIdLst>
  <p:sldSz cx="24377650" cy="13716000"/>
  <p:notesSz cx="6858000" cy="9144000"/>
  <p:defaultTextStyle>
    <a:defPPr>
      <a:defRPr lang="en-US"/>
    </a:defPPr>
    <a:lvl1pPr algn="l" defTabSz="1827213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Lato Light"/>
        <a:ea typeface="+mn-ea"/>
        <a:cs typeface="+mn-cs"/>
      </a:defRPr>
    </a:lvl1pPr>
    <a:lvl2pPr marL="912813" indent="-455613" algn="l" defTabSz="1827213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Lato Light"/>
        <a:ea typeface="+mn-ea"/>
        <a:cs typeface="+mn-cs"/>
      </a:defRPr>
    </a:lvl2pPr>
    <a:lvl3pPr marL="1827213" indent="-912813" algn="l" defTabSz="1827213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Lato Light"/>
        <a:ea typeface="+mn-ea"/>
        <a:cs typeface="+mn-cs"/>
      </a:defRPr>
    </a:lvl3pPr>
    <a:lvl4pPr marL="2741613" indent="-1370013" algn="l" defTabSz="1827213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Lato Light"/>
        <a:ea typeface="+mn-ea"/>
        <a:cs typeface="+mn-cs"/>
      </a:defRPr>
    </a:lvl4pPr>
    <a:lvl5pPr marL="3656013" indent="-1827213" algn="l" defTabSz="1827213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Lato Light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Lato Light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Lato Light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Lato Light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Lato Ligh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44">
          <p15:clr>
            <a:srgbClr val="A4A3A4"/>
          </p15:clr>
        </p15:guide>
        <p15:guide id="2" pos="76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yoti jhita" initials="jj" lastIdx="35" clrIdx="0">
    <p:extLst>
      <p:ext uri="{19B8F6BF-5375-455C-9EA6-DF929625EA0E}">
        <p15:presenceInfo xmlns:p15="http://schemas.microsoft.com/office/powerpoint/2012/main" userId="978d833ae8cf8c7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8F2E"/>
    <a:srgbClr val="003975"/>
    <a:srgbClr val="CF8234"/>
    <a:srgbClr val="F25A22"/>
    <a:srgbClr val="91A5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97" autoAdjust="0"/>
    <p:restoredTop sz="91629" autoAdjust="0"/>
  </p:normalViewPr>
  <p:slideViewPr>
    <p:cSldViewPr snapToGrid="0" snapToObjects="1">
      <p:cViewPr varScale="1">
        <p:scale>
          <a:sx n="31" d="100"/>
          <a:sy n="31" d="100"/>
        </p:scale>
        <p:origin x="968" y="40"/>
      </p:cViewPr>
      <p:guideLst>
        <p:guide orient="horz" pos="4344"/>
        <p:guide pos="7678"/>
      </p:guideLst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 varScale="1">
        <p:scale>
          <a:sx n="106" d="100"/>
          <a:sy n="106" d="100"/>
        </p:scale>
        <p:origin x="323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7A36134-95C6-9445-89AC-0ED02B5A30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E20CE7-5A19-E44B-B003-6320EA6D9DC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828434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4869999-592E-624F-8D78-CE76FEBB71F9}" type="datetimeFigureOut">
              <a:rPr lang="en-US"/>
              <a:pPr>
                <a:defRPr/>
              </a:pPr>
              <a:t>10/14/2020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128998-7377-4249-B00F-9D9E677D9A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0487E6-9170-EA44-AB3A-673016B30B7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828434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DFCDBAA-C428-A44C-9681-14C845AA94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88BD312-48DA-4E48-A0B3-792389EB49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828434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Calibri Ligh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CD4DA1-D82F-5049-88FD-53B2C566D83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828434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Calibri Light"/>
              </a:defRPr>
            </a:lvl1pPr>
          </a:lstStyle>
          <a:p>
            <a:pPr>
              <a:defRPr/>
            </a:pPr>
            <a:fld id="{42C0E0D7-D6DD-BA42-A34F-3AC39EA97C3A}" type="datetimeFigureOut">
              <a:rPr lang="en-US"/>
              <a:pPr>
                <a:defRPr/>
              </a:pPr>
              <a:t>10/14/2020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BB5DEC4-9A13-4049-8786-253CB725040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6D3130D-EE76-7941-ADB7-A9AEA279B5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AFBA98-F495-A546-B4FC-76F862A9929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828434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Calibri Ligh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D860ED-A996-704B-8463-A0D2736C8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828434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Calibri Light"/>
              </a:defRPr>
            </a:lvl1pPr>
          </a:lstStyle>
          <a:p>
            <a:pPr>
              <a:defRPr/>
            </a:pPr>
            <a:fld id="{31DF628E-58CB-5944-B883-88740AC1E4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fontAlgn="base">
      <a:spcBef>
        <a:spcPct val="30000"/>
      </a:spcBef>
      <a:spcAft>
        <a:spcPct val="0"/>
      </a:spcAft>
      <a:defRPr sz="2400" kern="1200">
        <a:solidFill>
          <a:schemeClr val="tx1"/>
        </a:solidFill>
        <a:latin typeface="Calibri Light"/>
        <a:ea typeface="+mn-ea"/>
        <a:cs typeface="+mn-cs"/>
      </a:defRPr>
    </a:lvl1pPr>
    <a:lvl2pPr marL="912813" algn="l" defTabSz="912813" rtl="0" fontAlgn="base">
      <a:spcBef>
        <a:spcPct val="30000"/>
      </a:spcBef>
      <a:spcAft>
        <a:spcPct val="0"/>
      </a:spcAft>
      <a:defRPr sz="2400" kern="1200">
        <a:solidFill>
          <a:schemeClr val="tx1"/>
        </a:solidFill>
        <a:latin typeface="Calibri Light"/>
        <a:ea typeface="+mn-ea"/>
        <a:cs typeface="+mn-cs"/>
      </a:defRPr>
    </a:lvl2pPr>
    <a:lvl3pPr marL="1827213" algn="l" defTabSz="912813" rtl="0" fontAlgn="base">
      <a:spcBef>
        <a:spcPct val="30000"/>
      </a:spcBef>
      <a:spcAft>
        <a:spcPct val="0"/>
      </a:spcAft>
      <a:defRPr sz="2400" kern="1200">
        <a:solidFill>
          <a:schemeClr val="tx1"/>
        </a:solidFill>
        <a:latin typeface="Calibri Light"/>
        <a:ea typeface="+mn-ea"/>
        <a:cs typeface="+mn-cs"/>
      </a:defRPr>
    </a:lvl3pPr>
    <a:lvl4pPr marL="2741613" algn="l" defTabSz="912813" rtl="0" fontAlgn="base">
      <a:spcBef>
        <a:spcPct val="30000"/>
      </a:spcBef>
      <a:spcAft>
        <a:spcPct val="0"/>
      </a:spcAft>
      <a:defRPr sz="2400" kern="1200">
        <a:solidFill>
          <a:schemeClr val="tx1"/>
        </a:solidFill>
        <a:latin typeface="Calibri Light"/>
        <a:ea typeface="+mn-ea"/>
        <a:cs typeface="+mn-cs"/>
      </a:defRPr>
    </a:lvl4pPr>
    <a:lvl5pPr marL="3656013" algn="l" defTabSz="912813" rtl="0" fontAlgn="base">
      <a:spcBef>
        <a:spcPct val="30000"/>
      </a:spcBef>
      <a:spcAft>
        <a:spcPct val="0"/>
      </a:spcAft>
      <a:defRPr sz="2400" kern="1200">
        <a:solidFill>
          <a:schemeClr val="tx1"/>
        </a:solidFill>
        <a:latin typeface="Calibri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>
            <a:extLst>
              <a:ext uri="{FF2B5EF4-FFF2-40B4-BE49-F238E27FC236}">
                <a16:creationId xmlns:a16="http://schemas.microsoft.com/office/drawing/2014/main" id="{0E9C854E-3A1F-884F-A195-097145320CA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2" name="Notes Placeholder 2">
            <a:extLst>
              <a:ext uri="{FF2B5EF4-FFF2-40B4-BE49-F238E27FC236}">
                <a16:creationId xmlns:a16="http://schemas.microsoft.com/office/drawing/2014/main" id="{5119DA8F-B387-7341-84A6-782668ED08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>
              <a:latin typeface="Calibri Light" panose="020F0302020204030204" pitchFamily="34" charset="0"/>
            </a:endParaRPr>
          </a:p>
        </p:txBody>
      </p:sp>
      <p:sp>
        <p:nvSpPr>
          <p:cNvPr id="56323" name="Slide Number Placeholder 3">
            <a:extLst>
              <a:ext uri="{FF2B5EF4-FFF2-40B4-BE49-F238E27FC236}">
                <a16:creationId xmlns:a16="http://schemas.microsoft.com/office/drawing/2014/main" id="{76750EAF-FED3-2D41-A15C-729C02F9F1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defTabSz="1827213" fontAlgn="base">
              <a:spcBef>
                <a:spcPct val="0"/>
              </a:spcBef>
              <a:spcAft>
                <a:spcPct val="0"/>
              </a:spcAft>
            </a:pPr>
            <a:fld id="{EFD47787-EF3E-9849-9144-0DAE7246F912}" type="slidenum">
              <a:rPr lang="en-US" altLang="en-US" sz="1200">
                <a:latin typeface="Calibri Light" panose="020F0302020204030204" pitchFamily="34" charset="0"/>
              </a:rPr>
              <a:pPr defTabSz="1827213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 sz="12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411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DF628E-58CB-5944-B883-88740AC1E40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436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>
            <a:extLst>
              <a:ext uri="{FF2B5EF4-FFF2-40B4-BE49-F238E27FC236}">
                <a16:creationId xmlns:a16="http://schemas.microsoft.com/office/drawing/2014/main" id="{0E9C854E-3A1F-884F-A195-097145320CA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2" name="Notes Placeholder 2">
            <a:extLst>
              <a:ext uri="{FF2B5EF4-FFF2-40B4-BE49-F238E27FC236}">
                <a16:creationId xmlns:a16="http://schemas.microsoft.com/office/drawing/2014/main" id="{5119DA8F-B387-7341-84A6-782668ED08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>
              <a:latin typeface="Calibri Light" panose="020F0302020204030204" pitchFamily="34" charset="0"/>
            </a:endParaRPr>
          </a:p>
        </p:txBody>
      </p:sp>
      <p:sp>
        <p:nvSpPr>
          <p:cNvPr id="56323" name="Slide Number Placeholder 3">
            <a:extLst>
              <a:ext uri="{FF2B5EF4-FFF2-40B4-BE49-F238E27FC236}">
                <a16:creationId xmlns:a16="http://schemas.microsoft.com/office/drawing/2014/main" id="{76750EAF-FED3-2D41-A15C-729C02F9F1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defTabSz="1827213" fontAlgn="base">
              <a:spcBef>
                <a:spcPct val="0"/>
              </a:spcBef>
              <a:spcAft>
                <a:spcPct val="0"/>
              </a:spcAft>
            </a:pPr>
            <a:fld id="{EFD47787-EF3E-9849-9144-0DAE7246F912}" type="slidenum">
              <a:rPr lang="en-US" altLang="en-US" sz="1200">
                <a:latin typeface="Calibri Light" panose="020F0302020204030204" pitchFamily="34" charset="0"/>
              </a:rPr>
              <a:pPr defTabSz="1827213"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altLang="en-US" sz="12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722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77650" cy="1371599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AAFCC1-160A-5A4B-83A7-1006F8F1E3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6496" y="11786616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54218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703190" y="4031881"/>
            <a:ext cx="7001188" cy="512298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704378" y="4031881"/>
            <a:ext cx="7001187" cy="512298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5705565" y="4031881"/>
            <a:ext cx="7001188" cy="512298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6180937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7342908"/>
            <a:ext cx="8125882" cy="637309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6251768" y="7342908"/>
            <a:ext cx="8125882" cy="637309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57E8F9-5B65-A443-9711-70E5728473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6496" y="11786616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23740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88824" cy="1371599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2641594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26445" y="3890508"/>
            <a:ext cx="2272678" cy="22726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9027879" y="3890508"/>
            <a:ext cx="2272678" cy="22726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13929312" y="3890508"/>
            <a:ext cx="2272678" cy="22726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18260331" y="3890508"/>
            <a:ext cx="2272678" cy="22726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4126445" y="8469341"/>
            <a:ext cx="2272678" cy="22726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31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9027879" y="8469341"/>
            <a:ext cx="2272678" cy="22726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13929312" y="8469341"/>
            <a:ext cx="2272678" cy="22726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33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18260331" y="8469341"/>
            <a:ext cx="2272678" cy="22726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3479064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6088205" cy="13716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100620" y="0"/>
            <a:ext cx="6088205" cy="13716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2181376" y="0"/>
            <a:ext cx="6088205" cy="13716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8281996" y="0"/>
            <a:ext cx="6088205" cy="13716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6A8965-EBA9-A647-9CD0-566145655C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6496" y="11786616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76028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1795467" y="8428606"/>
            <a:ext cx="5408124" cy="422059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059021" y="4208012"/>
            <a:ext cx="9519561" cy="8441188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7203589" y="4208012"/>
            <a:ext cx="5408125" cy="422059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6501243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cbook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111023" y="9421730"/>
            <a:ext cx="1929384" cy="192938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1355470" y="9446722"/>
            <a:ext cx="1929384" cy="192938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18446906" y="9421730"/>
            <a:ext cx="1929384" cy="192938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6312011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1209703" y="4407444"/>
            <a:ext cx="13167947" cy="6521824"/>
          </a:xfrm>
          <a:solidFill>
            <a:schemeClr val="bg1">
              <a:lumMod val="95000"/>
            </a:schemeClr>
          </a:solidFill>
          <a:effectLst/>
        </p:spPr>
        <p:txBody>
          <a:bodyPr rtlCol="0">
            <a:normAutofit/>
          </a:bodyPr>
          <a:lstStyle>
            <a:lvl1pPr marL="0" indent="0">
              <a:buNone/>
              <a:defRPr sz="2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1789236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8122022" y="0"/>
            <a:ext cx="8145300" cy="13716000"/>
          </a:xfrm>
          <a:solidFill>
            <a:schemeClr val="bg1">
              <a:lumMod val="95000"/>
            </a:schemeClr>
          </a:solidFill>
          <a:effectLst/>
        </p:spPr>
        <p:txBody>
          <a:bodyPr rtlCol="0">
            <a:normAutofit/>
          </a:bodyPr>
          <a:lstStyle>
            <a:lvl1pPr marL="0" indent="0">
              <a:buNone/>
              <a:defRPr sz="2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4432252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aster-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77649" cy="8500532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747638" y="5104844"/>
            <a:ext cx="3336329" cy="594976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10459853" y="5104844"/>
            <a:ext cx="3336329" cy="594976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7169810" y="5104844"/>
            <a:ext cx="3336329" cy="594976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0028186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2188824" y="0"/>
            <a:ext cx="12188825" cy="1371599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BA2C12-6F6E-AE40-9DAB-6F55741289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6496" y="11786616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202859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24423370" cy="686752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0" y="5572125"/>
            <a:ext cx="8412479" cy="814387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2954142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24423370" cy="8540398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123995" y="5813269"/>
            <a:ext cx="5967616" cy="790273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508668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24423370" cy="8540398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7487723" y="6858126"/>
            <a:ext cx="2666386" cy="346058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0806976" y="6858126"/>
            <a:ext cx="2666386" cy="346058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3940379" y="6858126"/>
            <a:ext cx="2666386" cy="346058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7541986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956667" y="4958807"/>
            <a:ext cx="8357714" cy="6228342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191356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1975334"/>
            <a:ext cx="11723065" cy="972320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8077848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8368334" y="5300456"/>
            <a:ext cx="7607690" cy="473161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3799045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761786" y="1948821"/>
            <a:ext cx="3805081" cy="38050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16404348" y="1948821"/>
            <a:ext cx="3805081" cy="38050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9210346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2188825" y="0"/>
            <a:ext cx="12188825" cy="6858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88825" cy="6858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7558570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2188825" y="6858000"/>
            <a:ext cx="12188825" cy="6858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858000"/>
            <a:ext cx="12188825" cy="6858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C900FC-057D-0140-815E-C111DA5867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6496" y="11786616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41898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6858000"/>
            <a:ext cx="12188825" cy="6858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88825" cy="6858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4896704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2188825" y="6858000"/>
            <a:ext cx="12188825" cy="6858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2188825" y="0"/>
            <a:ext cx="12188825" cy="6858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9557BA-BA56-1E44-A537-F290FE951C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6496" y="11786616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58433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8940802" cy="1371599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763753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115989" y="0"/>
            <a:ext cx="6020412" cy="4176223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" y="4281977"/>
            <a:ext cx="6020411" cy="4176223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8352602" y="0"/>
            <a:ext cx="6025048" cy="4176223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231978" y="4318161"/>
            <a:ext cx="6020412" cy="414003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6388600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525425" y="4090497"/>
            <a:ext cx="6070498" cy="512298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9290373" y="4090497"/>
            <a:ext cx="6070499" cy="512298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6055324" y="4090497"/>
            <a:ext cx="6070498" cy="5122983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5097515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14CE1603-CC18-8343-B4A7-5E0771CE0B45}"/>
              </a:ext>
            </a:extLst>
          </p:cNvPr>
          <p:cNvSpPr/>
          <p:nvPr userDrawn="1"/>
        </p:nvSpPr>
        <p:spPr>
          <a:xfrm rot="16200000">
            <a:off x="403670" y="12719703"/>
            <a:ext cx="520700" cy="52387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Montserrat" charset="0"/>
            </a:endParaRP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605D50B-BF49-784A-B509-6FAD831A20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676400" y="3651250"/>
            <a:ext cx="21024850" cy="870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TextBox 9">
            <a:extLst>
              <a:ext uri="{FF2B5EF4-FFF2-40B4-BE49-F238E27FC236}">
                <a16:creationId xmlns:a16="http://schemas.microsoft.com/office/drawing/2014/main" id="{5745920E-474C-FF4F-8FF9-D4656A62EA3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21400" y="12748185"/>
            <a:ext cx="7858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43" tIns="91422" rIns="182843" bIns="91422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/>
            <a:fld id="{78E443DA-CE55-3A47-82A3-AA99CEE7BE25}" type="slidenum">
              <a:rPr lang="id-ID" altLang="en-US" sz="1800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</a:rPr>
              <a:pPr algn="ctr" eaLnBrk="1" hangingPunct="1"/>
              <a:t>‹#›</a:t>
            </a:fld>
            <a:r>
              <a:rPr lang="id-ID" altLang="en-US" sz="1800" dirty="0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</a:rPr>
              <a:t>  </a:t>
            </a:r>
          </a:p>
        </p:txBody>
      </p:sp>
      <p:sp>
        <p:nvSpPr>
          <p:cNvPr id="1029" name="Title Placeholder 3">
            <a:extLst>
              <a:ext uri="{FF2B5EF4-FFF2-40B4-BE49-F238E27FC236}">
                <a16:creationId xmlns:a16="http://schemas.microsoft.com/office/drawing/2014/main" id="{C01A7B17-EB07-5D49-AC2A-47981ECE433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676400" y="730250"/>
            <a:ext cx="2102485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979D1F-B4F9-1541-80E2-39AC85D86FFE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6496" y="11785600"/>
            <a:ext cx="1371600" cy="1371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</p:sldLayoutIdLst>
  <p:transition/>
  <p:hf hdr="0" ftr="0" dt="0"/>
  <p:txStyles>
    <p:titleStyle>
      <a:lvl1pPr algn="l" defTabSz="1827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6000" kern="1200">
          <a:solidFill>
            <a:schemeClr val="tx1"/>
          </a:solidFill>
          <a:latin typeface="Montserrat Hairline" charset="0"/>
          <a:ea typeface="Montserrat Hairline" charset="0"/>
          <a:cs typeface="Montserrat Hairline" charset="0"/>
        </a:defRPr>
      </a:lvl1pPr>
      <a:lvl2pPr algn="l" defTabSz="1827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Montserrat Hairline"/>
          <a:ea typeface="Montserrat Hairline"/>
          <a:cs typeface="Montserrat Hairline"/>
        </a:defRPr>
      </a:lvl2pPr>
      <a:lvl3pPr algn="l" defTabSz="1827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Montserrat Hairline"/>
          <a:ea typeface="Montserrat Hairline"/>
          <a:cs typeface="Montserrat Hairline"/>
        </a:defRPr>
      </a:lvl3pPr>
      <a:lvl4pPr algn="l" defTabSz="1827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Montserrat Hairline"/>
          <a:ea typeface="Montserrat Hairline"/>
          <a:cs typeface="Montserrat Hairline"/>
        </a:defRPr>
      </a:lvl4pPr>
      <a:lvl5pPr algn="l" defTabSz="1827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Montserrat Hairline"/>
          <a:ea typeface="Montserrat Hairline"/>
          <a:cs typeface="Montserrat Hairline"/>
        </a:defRPr>
      </a:lvl5pPr>
      <a:lvl6pPr marL="457200" algn="l" defTabSz="1827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Montserrat Hairline"/>
          <a:ea typeface="Montserrat Hairline"/>
          <a:cs typeface="Montserrat Hairline"/>
        </a:defRPr>
      </a:lvl6pPr>
      <a:lvl7pPr marL="914400" algn="l" defTabSz="1827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Montserrat Hairline"/>
          <a:ea typeface="Montserrat Hairline"/>
          <a:cs typeface="Montserrat Hairline"/>
        </a:defRPr>
      </a:lvl7pPr>
      <a:lvl8pPr marL="1371600" algn="l" defTabSz="1827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Montserrat Hairline"/>
          <a:ea typeface="Montserrat Hairline"/>
          <a:cs typeface="Montserrat Hairline"/>
        </a:defRPr>
      </a:lvl8pPr>
      <a:lvl9pPr marL="1828800" algn="l" defTabSz="1827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Montserrat Hairline"/>
          <a:ea typeface="Montserrat Hairline"/>
          <a:cs typeface="Montserrat Hairline"/>
        </a:defRPr>
      </a:lvl9pPr>
    </p:titleStyle>
    <p:bodyStyle>
      <a:lvl1pPr algn="l" defTabSz="1827213" rtl="0" eaLnBrk="1" fontAlgn="base" hangingPunct="1">
        <a:lnSpc>
          <a:spcPct val="90000"/>
        </a:lnSpc>
        <a:spcBef>
          <a:spcPts val="2000"/>
        </a:spcBef>
        <a:spcAft>
          <a:spcPct val="0"/>
        </a:spcAft>
        <a:buFont typeface="Arial" panose="020B0604020202020204" pitchFamily="34" charset="0"/>
        <a:defRPr lang="en-US" sz="4800" kern="1200" dirty="0">
          <a:solidFill>
            <a:schemeClr val="tx1"/>
          </a:solidFill>
          <a:latin typeface="Montserrat Hairline" charset="0"/>
          <a:ea typeface="Montserrat Hairline" charset="0"/>
          <a:cs typeface="Montserrat Hairline" charset="0"/>
        </a:defRPr>
      </a:lvl1pPr>
      <a:lvl2pPr marL="912813" algn="l" defTabSz="1827213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lang="en-US" sz="4000" kern="1200" dirty="0">
          <a:solidFill>
            <a:schemeClr val="tx1"/>
          </a:solidFill>
          <a:latin typeface="Montserrat Hairline" charset="0"/>
          <a:ea typeface="Montserrat Hairline" charset="0"/>
          <a:cs typeface="Montserrat Hairline" charset="0"/>
        </a:defRPr>
      </a:lvl2pPr>
      <a:lvl3pPr marL="1827213" algn="l" defTabSz="1827213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lang="en-US" sz="3600" kern="1200" dirty="0">
          <a:solidFill>
            <a:schemeClr val="tx1"/>
          </a:solidFill>
          <a:latin typeface="Montserrat Hairline" charset="0"/>
          <a:ea typeface="Montserrat Hairline" charset="0"/>
          <a:cs typeface="Montserrat Hairline" charset="0"/>
        </a:defRPr>
      </a:lvl3pPr>
      <a:lvl4pPr marL="2741613" algn="l" defTabSz="1827213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lang="en-US" sz="3200" kern="1200" dirty="0">
          <a:solidFill>
            <a:schemeClr val="tx1"/>
          </a:solidFill>
          <a:latin typeface="Montserrat Hairline" charset="0"/>
          <a:ea typeface="Montserrat Hairline" charset="0"/>
          <a:cs typeface="Montserrat Hairline" charset="0"/>
        </a:defRPr>
      </a:lvl4pPr>
      <a:lvl5pPr marL="3656013" algn="l" defTabSz="1827213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lang="en-US" sz="3200" kern="1200" dirty="0">
          <a:solidFill>
            <a:schemeClr val="tx1"/>
          </a:solidFill>
          <a:latin typeface="Montserrat Hairline" charset="0"/>
          <a:ea typeface="Montserrat Hairline" charset="0"/>
          <a:cs typeface="Montserrat Hairline" charset="0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14FBD3DC-5CA8-D247-9E6D-42D4D47C359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3" b="7223"/>
          <a:stretch>
            <a:fillRect/>
          </a:stretch>
        </p:blipFill>
        <p:spPr>
          <a:xfrm>
            <a:off x="-4638721" y="0"/>
            <a:ext cx="24377650" cy="137160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27CFE81-195E-D04D-B6F1-77099A6D6F91}"/>
              </a:ext>
            </a:extLst>
          </p:cNvPr>
          <p:cNvSpPr/>
          <p:nvPr/>
        </p:nvSpPr>
        <p:spPr>
          <a:xfrm>
            <a:off x="-4513476" y="0"/>
            <a:ext cx="24377650" cy="13716000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800" dirty="0">
              <a:latin typeface="Montserrat Light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1D54A7B-1A35-604B-9C10-BAC5E50DCA8E}"/>
              </a:ext>
            </a:extLst>
          </p:cNvPr>
          <p:cNvGrpSpPr/>
          <p:nvPr/>
        </p:nvGrpSpPr>
        <p:grpSpPr>
          <a:xfrm>
            <a:off x="9934133" y="4907980"/>
            <a:ext cx="13154563" cy="4889810"/>
            <a:chOff x="-1546003" y="9291295"/>
            <a:chExt cx="13154563" cy="334157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32C6617-9754-2E48-BEFD-9A2A023B3FEA}"/>
                </a:ext>
              </a:extLst>
            </p:cNvPr>
            <p:cNvSpPr txBox="1"/>
            <p:nvPr/>
          </p:nvSpPr>
          <p:spPr bwMode="auto">
            <a:xfrm>
              <a:off x="-1546003" y="9291295"/>
              <a:ext cx="13154563" cy="214533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spc="300" dirty="0">
                  <a:solidFill>
                    <a:schemeClr val="tx1">
                      <a:lumMod val="75000"/>
                    </a:schemeClr>
                  </a:solidFill>
                  <a:latin typeface="Montserrat" charset="0"/>
                  <a:ea typeface="Montserrat" charset="0"/>
                  <a:cs typeface="Montserrat" charset="0"/>
                </a:rPr>
                <a:t>All</a:t>
              </a:r>
              <a:r>
                <a:rPr lang="en-US" sz="4400" spc="300" dirty="0">
                  <a:solidFill>
                    <a:schemeClr val="tx2">
                      <a:lumMod val="65000"/>
                      <a:lumOff val="35000"/>
                    </a:schemeClr>
                  </a:solidFill>
                  <a:latin typeface="Montserrat" charset="0"/>
                  <a:ea typeface="Montserrat" charset="0"/>
                  <a:cs typeface="Montserrat" charset="0"/>
                </a:rPr>
                <a:t> in Sport Consulting</a:t>
              </a:r>
            </a:p>
            <a:p>
              <a:pPr algn="ctr"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500" spc="300" dirty="0">
                  <a:solidFill>
                    <a:srgbClr val="003975"/>
                  </a:solidFill>
                  <a:latin typeface="Montserrat" charset="0"/>
                  <a:ea typeface="Montserrat" charset="0"/>
                  <a:cs typeface="Montserrat" charset="0"/>
                </a:rPr>
                <a:t>Adapted Sport:</a:t>
              </a:r>
            </a:p>
            <a:p>
              <a:pPr algn="ctr"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500" spc="300" dirty="0">
                  <a:solidFill>
                    <a:srgbClr val="003975"/>
                  </a:solidFill>
                  <a:latin typeface="Montserrat" charset="0"/>
                  <a:ea typeface="Montserrat" charset="0"/>
                  <a:cs typeface="Montserrat" charset="0"/>
                </a:rPr>
                <a:t>Economic Impact Survey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1A6622D-3F1F-8340-9BE5-4599CFD19AAA}"/>
                </a:ext>
              </a:extLst>
            </p:cNvPr>
            <p:cNvSpPr txBox="1"/>
            <p:nvPr/>
          </p:nvSpPr>
          <p:spPr bwMode="auto">
            <a:xfrm>
              <a:off x="49268" y="11699907"/>
              <a:ext cx="9964020" cy="5258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kern="1000" spc="600" dirty="0">
                  <a:solidFill>
                    <a:srgbClr val="F25A22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Montserrat" charset="0"/>
                </a:rPr>
                <a:t>Findings Report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2920631-3285-914C-971A-82AFEF34D0A2}"/>
                </a:ext>
              </a:extLst>
            </p:cNvPr>
            <p:cNvSpPr txBox="1"/>
            <p:nvPr/>
          </p:nvSpPr>
          <p:spPr bwMode="auto">
            <a:xfrm>
              <a:off x="1292941" y="12191187"/>
              <a:ext cx="7071360" cy="4416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1000" spc="3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Montserrat" charset="0"/>
                  <a:ea typeface="Montserrat" charset="0"/>
                  <a:cs typeface="Montserrat" charset="0"/>
                </a:rPr>
                <a:t>October 15, 2020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B082B2D2-71B3-FE46-97D9-EBC511270A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1840" y="1037234"/>
            <a:ext cx="3576917" cy="1737360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D371D4DA-AA3C-C54D-907C-7C11178555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2061" y="584606"/>
            <a:ext cx="2689653" cy="264261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242C839-224F-BE48-B55E-7EACD19B8947}"/>
              </a:ext>
            </a:extLst>
          </p:cNvPr>
          <p:cNvSpPr txBox="1"/>
          <p:nvPr/>
        </p:nvSpPr>
        <p:spPr>
          <a:xfrm>
            <a:off x="1468729" y="5764031"/>
            <a:ext cx="9906563" cy="2742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Revenue estimates 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Sources 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Projections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5D89AB-174F-3A40-9E23-FA84D80BC419}"/>
              </a:ext>
            </a:extLst>
          </p:cNvPr>
          <p:cNvSpPr txBox="1"/>
          <p:nvPr/>
        </p:nvSpPr>
        <p:spPr>
          <a:xfrm>
            <a:off x="905929" y="4563702"/>
            <a:ext cx="17206955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spc="60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Organization Financial Profile </a:t>
            </a:r>
          </a:p>
        </p:txBody>
      </p:sp>
    </p:spTree>
    <p:extLst>
      <p:ext uri="{BB962C8B-B14F-4D97-AF65-F5344CB8AC3E}">
        <p14:creationId xmlns:p14="http://schemas.microsoft.com/office/powerpoint/2010/main" val="323239331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3F2C793-B5F2-7642-8D25-37654DB556E4}"/>
              </a:ext>
            </a:extLst>
          </p:cNvPr>
          <p:cNvSpPr/>
          <p:nvPr/>
        </p:nvSpPr>
        <p:spPr>
          <a:xfrm>
            <a:off x="688688" y="7069014"/>
            <a:ext cx="8053796" cy="40053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4AA896-CDEF-4343-B7B6-E6160FDF317A}"/>
              </a:ext>
            </a:extLst>
          </p:cNvPr>
          <p:cNvSpPr/>
          <p:nvPr/>
        </p:nvSpPr>
        <p:spPr>
          <a:xfrm>
            <a:off x="0" y="0"/>
            <a:ext cx="24377650" cy="274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A03FF4-CA40-6C43-B1E2-1B2AAF9DD1A0}"/>
              </a:ext>
            </a:extLst>
          </p:cNvPr>
          <p:cNvSpPr txBox="1"/>
          <p:nvPr/>
        </p:nvSpPr>
        <p:spPr>
          <a:xfrm>
            <a:off x="633047" y="881326"/>
            <a:ext cx="196068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spc="600" dirty="0">
                <a:solidFill>
                  <a:srgbClr val="003975"/>
                </a:solidFill>
                <a:latin typeface="Montserrat" charset="0"/>
                <a:ea typeface="Montserrat" charset="0"/>
                <a:cs typeface="Montserrat" charset="0"/>
              </a:rPr>
              <a:t>Adapted Sport Organization Revenue 2019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344F77-FB15-E94A-AB31-662FBF72F3ED}"/>
              </a:ext>
            </a:extLst>
          </p:cNvPr>
          <p:cNvSpPr txBox="1"/>
          <p:nvPr/>
        </p:nvSpPr>
        <p:spPr>
          <a:xfrm>
            <a:off x="688688" y="4505852"/>
            <a:ext cx="748083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>
                <a:solidFill>
                  <a:srgbClr val="0070C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Montserrat" charset="0"/>
              </a:rPr>
              <a:t>Which of the following categories includes your organization’s revenue for calendar year 2019 (or fiscal equivalent)?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C7DD6A-5D8F-B44A-9DA6-3B165D708128}"/>
              </a:ext>
            </a:extLst>
          </p:cNvPr>
          <p:cNvSpPr txBox="1"/>
          <p:nvPr/>
        </p:nvSpPr>
        <p:spPr>
          <a:xfrm>
            <a:off x="3372424" y="3270583"/>
            <a:ext cx="176328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5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Montserrat" charset="0"/>
              </a:rPr>
              <a:t>Total Estimated Revenue of Organizations Represented: $79,030,000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BD7D3A-3B86-F647-B9FF-8A8004157106}"/>
              </a:ext>
            </a:extLst>
          </p:cNvPr>
          <p:cNvSpPr txBox="1"/>
          <p:nvPr/>
        </p:nvSpPr>
        <p:spPr>
          <a:xfrm>
            <a:off x="3946992" y="5332459"/>
            <a:ext cx="13891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5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Montserrat" charset="0"/>
              </a:rPr>
              <a:t>[n=45]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CEED39-3998-434F-B3DB-61F5D47C028E}"/>
              </a:ext>
            </a:extLst>
          </p:cNvPr>
          <p:cNvSpPr txBox="1"/>
          <p:nvPr/>
        </p:nvSpPr>
        <p:spPr>
          <a:xfrm>
            <a:off x="873347" y="7257200"/>
            <a:ext cx="7536473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i="1" dirty="0">
                <a:solidFill>
                  <a:srgbClr val="003975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89% of organization revenue is under $3M for those who reported, with half of respondents reporting under $750K.  </a:t>
            </a:r>
          </a:p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chemeClr val="accent5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Montserrat" charset="0"/>
            </a:endParaRPr>
          </a:p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5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Montserrat" charset="0"/>
              </a:rPr>
              <a:t>Total estimated revenue is calculated by averaging reported ranges and represented organizations.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AF6537-3178-C147-8310-A11227E44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354" y="4505852"/>
            <a:ext cx="12906630" cy="858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63478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7E0E91E-358C-5640-A51F-0C3255371305}"/>
              </a:ext>
            </a:extLst>
          </p:cNvPr>
          <p:cNvSpPr/>
          <p:nvPr/>
        </p:nvSpPr>
        <p:spPr>
          <a:xfrm>
            <a:off x="966216" y="5486399"/>
            <a:ext cx="8522208" cy="27432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4AA896-CDEF-4343-B7B6-E6160FDF317A}"/>
              </a:ext>
            </a:extLst>
          </p:cNvPr>
          <p:cNvSpPr/>
          <p:nvPr/>
        </p:nvSpPr>
        <p:spPr>
          <a:xfrm>
            <a:off x="0" y="0"/>
            <a:ext cx="24377650" cy="274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A03FF4-CA40-6C43-B1E2-1B2AAF9DD1A0}"/>
              </a:ext>
            </a:extLst>
          </p:cNvPr>
          <p:cNvSpPr txBox="1"/>
          <p:nvPr/>
        </p:nvSpPr>
        <p:spPr>
          <a:xfrm>
            <a:off x="668216" y="909935"/>
            <a:ext cx="154920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spc="600" dirty="0">
                <a:solidFill>
                  <a:srgbClr val="003975"/>
                </a:solidFill>
                <a:latin typeface="Montserrat" charset="0"/>
                <a:ea typeface="Montserrat" charset="0"/>
                <a:cs typeface="Montserrat" charset="0"/>
              </a:rPr>
              <a:t>Revenue Sources 2019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5A067A-F00A-A147-A860-15DDB66E5CB6}"/>
              </a:ext>
            </a:extLst>
          </p:cNvPr>
          <p:cNvSpPr txBox="1"/>
          <p:nvPr/>
        </p:nvSpPr>
        <p:spPr>
          <a:xfrm>
            <a:off x="10449978" y="3339330"/>
            <a:ext cx="1105600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solidFill>
                  <a:srgbClr val="0070C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Montserrat" charset="0"/>
              </a:rPr>
              <a:t>For that 2019 revenue, approximately what percentage of the organization’s revenue was from the following sources?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B928BA-8F35-5D4C-85CB-51DBE22CE4E5}"/>
              </a:ext>
            </a:extLst>
          </p:cNvPr>
          <p:cNvSpPr txBox="1"/>
          <p:nvPr/>
        </p:nvSpPr>
        <p:spPr>
          <a:xfrm>
            <a:off x="20265515" y="3877939"/>
            <a:ext cx="13891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5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Montserrat" charset="0"/>
              </a:rPr>
              <a:t>[n=45]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59F2DE-876C-0E49-B9BD-B01EB40F85B0}"/>
              </a:ext>
            </a:extLst>
          </p:cNvPr>
          <p:cNvSpPr txBox="1"/>
          <p:nvPr/>
        </p:nvSpPr>
        <p:spPr>
          <a:xfrm>
            <a:off x="1286714" y="5938668"/>
            <a:ext cx="797923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i="1" dirty="0">
                <a:solidFill>
                  <a:srgbClr val="003975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Donors (corporate and individual) and Grants make up 51% of revenue sources for organizations.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FFC9E76-1825-1B44-ACA0-9D5758860F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279" y="4791721"/>
            <a:ext cx="11277966" cy="762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5506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F75E478-7FE1-964F-B026-D7FE1895FCEE}"/>
              </a:ext>
            </a:extLst>
          </p:cNvPr>
          <p:cNvSpPr/>
          <p:nvPr/>
        </p:nvSpPr>
        <p:spPr>
          <a:xfrm>
            <a:off x="668216" y="5007622"/>
            <a:ext cx="8387861" cy="69049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4AA896-CDEF-4343-B7B6-E6160FDF317A}"/>
              </a:ext>
            </a:extLst>
          </p:cNvPr>
          <p:cNvSpPr/>
          <p:nvPr/>
        </p:nvSpPr>
        <p:spPr>
          <a:xfrm>
            <a:off x="0" y="0"/>
            <a:ext cx="24377650" cy="274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A03FF4-CA40-6C43-B1E2-1B2AAF9DD1A0}"/>
              </a:ext>
            </a:extLst>
          </p:cNvPr>
          <p:cNvSpPr txBox="1"/>
          <p:nvPr/>
        </p:nvSpPr>
        <p:spPr>
          <a:xfrm>
            <a:off x="668216" y="909935"/>
            <a:ext cx="170043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spc="600" dirty="0">
                <a:solidFill>
                  <a:srgbClr val="003975"/>
                </a:solidFill>
                <a:latin typeface="Montserrat" charset="0"/>
                <a:ea typeface="Montserrat" charset="0"/>
                <a:cs typeface="Montserrat" charset="0"/>
              </a:rPr>
              <a:t>Revenue Projections in 2020 and 2021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4BB26B-6ADF-174C-8D76-A2EDEAF512FB}"/>
              </a:ext>
            </a:extLst>
          </p:cNvPr>
          <p:cNvSpPr txBox="1"/>
          <p:nvPr/>
        </p:nvSpPr>
        <p:spPr>
          <a:xfrm>
            <a:off x="10218327" y="2981243"/>
            <a:ext cx="1216688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>
                <a:solidFill>
                  <a:srgbClr val="0070C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Montserrat" charset="0"/>
              </a:rPr>
              <a:t>In 2020/Looking ahead to 2021, what do you anticipate will be the change in revenue results versus 2019 (total contributions, program revenue, etc.)...?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C7B04B-B865-2848-BE8F-1B7C21592B17}"/>
              </a:ext>
            </a:extLst>
          </p:cNvPr>
          <p:cNvSpPr txBox="1"/>
          <p:nvPr/>
        </p:nvSpPr>
        <p:spPr>
          <a:xfrm>
            <a:off x="21690622" y="3412130"/>
            <a:ext cx="13891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5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Montserrat" charset="0"/>
              </a:rPr>
              <a:t>[n=45]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358CC6-2469-2B48-90A5-E698AA9A09A4}"/>
              </a:ext>
            </a:extLst>
          </p:cNvPr>
          <p:cNvSpPr txBox="1"/>
          <p:nvPr/>
        </p:nvSpPr>
        <p:spPr>
          <a:xfrm>
            <a:off x="930390" y="5396355"/>
            <a:ext cx="7979235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i="1" dirty="0">
                <a:solidFill>
                  <a:srgbClr val="003975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With fieldwork conducted more than halfway through 2020, leadership anticipates a decrease in reported revenue for the year. While it was not explicitly asked, this is likely due to COVID-19 pandemic regulations restricting events and gatherings. </a:t>
            </a:r>
          </a:p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i="1" dirty="0">
              <a:solidFill>
                <a:srgbClr val="003975"/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i="1" dirty="0">
                <a:solidFill>
                  <a:srgbClr val="003975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Forecasts for the subsequent 2021 are cautiously optimistic, with respondents predicting slight increases in revenue in the upcoming year.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4786AF8-AAA3-8740-A0BD-D668F0CC1C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279" y="4607658"/>
            <a:ext cx="12416936" cy="828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20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AD55FFD-1C09-0E47-9C5F-F031E6FFC876}"/>
              </a:ext>
            </a:extLst>
          </p:cNvPr>
          <p:cNvSpPr/>
          <p:nvPr/>
        </p:nvSpPr>
        <p:spPr>
          <a:xfrm>
            <a:off x="1273916" y="6631490"/>
            <a:ext cx="7789985" cy="16174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4AA896-CDEF-4343-B7B6-E6160FDF317A}"/>
              </a:ext>
            </a:extLst>
          </p:cNvPr>
          <p:cNvSpPr/>
          <p:nvPr/>
        </p:nvSpPr>
        <p:spPr>
          <a:xfrm>
            <a:off x="0" y="0"/>
            <a:ext cx="24377650" cy="274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A03FF4-CA40-6C43-B1E2-1B2AAF9DD1A0}"/>
              </a:ext>
            </a:extLst>
          </p:cNvPr>
          <p:cNvSpPr txBox="1"/>
          <p:nvPr/>
        </p:nvSpPr>
        <p:spPr>
          <a:xfrm>
            <a:off x="668216" y="909935"/>
            <a:ext cx="154920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spc="600" dirty="0">
                <a:solidFill>
                  <a:srgbClr val="003975"/>
                </a:solidFill>
                <a:latin typeface="Montserrat" charset="0"/>
                <a:ea typeface="Montserrat" charset="0"/>
                <a:cs typeface="Montserrat" charset="0"/>
              </a:rPr>
              <a:t>Program Hours 2019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3885ED-2980-9A44-9824-6EB6D3E9943A}"/>
              </a:ext>
            </a:extLst>
          </p:cNvPr>
          <p:cNvSpPr txBox="1"/>
          <p:nvPr/>
        </p:nvSpPr>
        <p:spPr>
          <a:xfrm>
            <a:off x="1583070" y="4769816"/>
            <a:ext cx="74808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>
                <a:solidFill>
                  <a:srgbClr val="0070C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Montserrat" charset="0"/>
              </a:rPr>
              <a:t>In 2019, how many total program hours did your program provide?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E7C35C-8FB4-DE42-8A74-C50CBDDF4AD2}"/>
              </a:ext>
            </a:extLst>
          </p:cNvPr>
          <p:cNvSpPr txBox="1"/>
          <p:nvPr/>
        </p:nvSpPr>
        <p:spPr>
          <a:xfrm>
            <a:off x="3372424" y="3270583"/>
            <a:ext cx="176328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EB8F2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Total Estimated Program Hours: </a:t>
            </a:r>
            <a:r>
              <a:rPr lang="en-US" sz="4000" b="1" dirty="0">
                <a:solidFill>
                  <a:schemeClr val="accent5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Montserrat" charset="0"/>
              </a:rPr>
              <a:t>291,000 hours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E9F468-78C5-A147-A784-A03016451F9E}"/>
              </a:ext>
            </a:extLst>
          </p:cNvPr>
          <p:cNvSpPr txBox="1"/>
          <p:nvPr/>
        </p:nvSpPr>
        <p:spPr>
          <a:xfrm>
            <a:off x="1619207" y="6747713"/>
            <a:ext cx="753647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5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Montserrat" charset="0"/>
              </a:rPr>
              <a:t>34 organizations reported their estimated program hours, with hours ranging from 100 to 85,000.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41E4F8-78E9-4E42-9B97-F0F519ECEC98}"/>
              </a:ext>
            </a:extLst>
          </p:cNvPr>
          <p:cNvSpPr txBox="1"/>
          <p:nvPr/>
        </p:nvSpPr>
        <p:spPr>
          <a:xfrm>
            <a:off x="5183777" y="5171536"/>
            <a:ext cx="13891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5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Montserrat" charset="0"/>
              </a:rPr>
              <a:t>[n=34]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811114-3CD7-5342-BCF9-A6EB675E37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916" y="9272719"/>
            <a:ext cx="7623079" cy="22169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62B6508-CCE3-3F46-8282-E300F0B29C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450" y="4505852"/>
            <a:ext cx="11930957" cy="797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1362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05BD649-8DEE-6A4C-AB82-24B272676B98}"/>
              </a:ext>
            </a:extLst>
          </p:cNvPr>
          <p:cNvSpPr/>
          <p:nvPr/>
        </p:nvSpPr>
        <p:spPr>
          <a:xfrm>
            <a:off x="668216" y="5081954"/>
            <a:ext cx="6963507" cy="52558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4AA896-CDEF-4343-B7B6-E6160FDF317A}"/>
              </a:ext>
            </a:extLst>
          </p:cNvPr>
          <p:cNvSpPr/>
          <p:nvPr/>
        </p:nvSpPr>
        <p:spPr>
          <a:xfrm>
            <a:off x="0" y="0"/>
            <a:ext cx="24377650" cy="274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A03FF4-CA40-6C43-B1E2-1B2AAF9DD1A0}"/>
              </a:ext>
            </a:extLst>
          </p:cNvPr>
          <p:cNvSpPr txBox="1"/>
          <p:nvPr/>
        </p:nvSpPr>
        <p:spPr>
          <a:xfrm>
            <a:off x="668216" y="909935"/>
            <a:ext cx="154920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spc="600" dirty="0">
                <a:solidFill>
                  <a:srgbClr val="003975"/>
                </a:solidFill>
                <a:latin typeface="Montserrat" charset="0"/>
                <a:ea typeface="Montserrat" charset="0"/>
                <a:cs typeface="Montserrat" charset="0"/>
              </a:rPr>
              <a:t>Program Hour Projections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E9F468-78C5-A147-A784-A03016451F9E}"/>
              </a:ext>
            </a:extLst>
          </p:cNvPr>
          <p:cNvSpPr txBox="1"/>
          <p:nvPr/>
        </p:nvSpPr>
        <p:spPr>
          <a:xfrm>
            <a:off x="1051392" y="5316747"/>
            <a:ext cx="6087962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i="1" dirty="0">
                <a:solidFill>
                  <a:srgbClr val="003975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Compared to 2018, program hours have increased, overall, as reported by organization leadership. </a:t>
            </a:r>
          </a:p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chemeClr val="accent5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Montserrat" charset="0"/>
            </a:endParaRPr>
          </a:p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5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Montserrat" charset="0"/>
              </a:rPr>
              <a:t>Following similar trends as the revenue projections, leadership predicts decreased hours for the 2020 year, but forecasts increases in 2021.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41E4F8-78E9-4E42-9B97-F0F519ECEC98}"/>
              </a:ext>
            </a:extLst>
          </p:cNvPr>
          <p:cNvSpPr txBox="1"/>
          <p:nvPr/>
        </p:nvSpPr>
        <p:spPr>
          <a:xfrm>
            <a:off x="22525890" y="2868305"/>
            <a:ext cx="13891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5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Montserrat" charset="0"/>
              </a:rPr>
              <a:t>[n=41]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BB54B28-D850-4D43-B502-E4D26E56E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708" y="3129915"/>
            <a:ext cx="16039367" cy="1042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37455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242C839-224F-BE48-B55E-7EACD19B8947}"/>
              </a:ext>
            </a:extLst>
          </p:cNvPr>
          <p:cNvSpPr txBox="1"/>
          <p:nvPr/>
        </p:nvSpPr>
        <p:spPr>
          <a:xfrm>
            <a:off x="1180862" y="6184757"/>
            <a:ext cx="9906563" cy="2742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Profile (Age/Gender)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Military/Veterans 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Competitive level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449575-1D6D-F14C-819B-4A5E72984000}"/>
              </a:ext>
            </a:extLst>
          </p:cNvPr>
          <p:cNvSpPr txBox="1"/>
          <p:nvPr/>
        </p:nvSpPr>
        <p:spPr>
          <a:xfrm>
            <a:off x="872065" y="4868502"/>
            <a:ext cx="9022022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spc="60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Athletes Served</a:t>
            </a:r>
          </a:p>
        </p:txBody>
      </p:sp>
    </p:spTree>
    <p:extLst>
      <p:ext uri="{BB962C8B-B14F-4D97-AF65-F5344CB8AC3E}">
        <p14:creationId xmlns:p14="http://schemas.microsoft.com/office/powerpoint/2010/main" val="69316590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003C7C-F298-184A-9E44-E6DFABDB7441}"/>
              </a:ext>
            </a:extLst>
          </p:cNvPr>
          <p:cNvSpPr/>
          <p:nvPr/>
        </p:nvSpPr>
        <p:spPr>
          <a:xfrm>
            <a:off x="914400" y="5245707"/>
            <a:ext cx="6523892" cy="44316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4AA896-CDEF-4343-B7B6-E6160FDF317A}"/>
              </a:ext>
            </a:extLst>
          </p:cNvPr>
          <p:cNvSpPr/>
          <p:nvPr/>
        </p:nvSpPr>
        <p:spPr>
          <a:xfrm>
            <a:off x="0" y="0"/>
            <a:ext cx="24377650" cy="274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A03FF4-CA40-6C43-B1E2-1B2AAF9DD1A0}"/>
              </a:ext>
            </a:extLst>
          </p:cNvPr>
          <p:cNvSpPr txBox="1"/>
          <p:nvPr/>
        </p:nvSpPr>
        <p:spPr>
          <a:xfrm>
            <a:off x="668216" y="909935"/>
            <a:ext cx="154920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spc="600" dirty="0">
                <a:solidFill>
                  <a:srgbClr val="003975"/>
                </a:solidFill>
                <a:latin typeface="Montserrat" charset="0"/>
                <a:ea typeface="Montserrat" charset="0"/>
                <a:cs typeface="Montserrat" charset="0"/>
              </a:rPr>
              <a:t>Athletes Served – Ages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41B095-C483-2841-B04F-569CF24F38E0}"/>
              </a:ext>
            </a:extLst>
          </p:cNvPr>
          <p:cNvSpPr txBox="1"/>
          <p:nvPr/>
        </p:nvSpPr>
        <p:spPr>
          <a:xfrm>
            <a:off x="9497115" y="3228935"/>
            <a:ext cx="129936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>
                <a:solidFill>
                  <a:srgbClr val="0070C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Montserrat" charset="0"/>
              </a:rPr>
              <a:t>What percentage of the athletes you served in 2019 were in the age groups below?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5261EA-7B08-184F-8C8F-8A0C2145E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273" y="4237891"/>
            <a:ext cx="13215465" cy="89752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BF464B4-A185-9940-BF14-61EE7000C0ED}"/>
              </a:ext>
            </a:extLst>
          </p:cNvPr>
          <p:cNvSpPr txBox="1"/>
          <p:nvPr/>
        </p:nvSpPr>
        <p:spPr>
          <a:xfrm>
            <a:off x="1350330" y="5616952"/>
            <a:ext cx="608796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i="1" dirty="0">
                <a:solidFill>
                  <a:srgbClr val="003975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Nearly half of athletes served are under age 25, including 15% true youth athletes (12 and under). The age mix is notably diverse, however, with another 14% being the contingent ages 55+.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71F770-F9AB-BD42-BA53-743C5B37BF66}"/>
              </a:ext>
            </a:extLst>
          </p:cNvPr>
          <p:cNvSpPr txBox="1"/>
          <p:nvPr/>
        </p:nvSpPr>
        <p:spPr>
          <a:xfrm>
            <a:off x="22490723" y="3228935"/>
            <a:ext cx="13891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5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Montserrat" charset="0"/>
              </a:rPr>
              <a:t>[n=38]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4DBAC4-85EB-C943-A4A8-3542D08DB879}"/>
              </a:ext>
            </a:extLst>
          </p:cNvPr>
          <p:cNvSpPr/>
          <p:nvPr/>
        </p:nvSpPr>
        <p:spPr>
          <a:xfrm>
            <a:off x="9497115" y="3799968"/>
            <a:ext cx="121888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5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Montserrat" charset="0"/>
              </a:rPr>
              <a:t>Average percentages of athletes served in 2019 across 38 organizations that reported. </a:t>
            </a:r>
          </a:p>
        </p:txBody>
      </p:sp>
    </p:spTree>
    <p:extLst>
      <p:ext uri="{BB962C8B-B14F-4D97-AF65-F5344CB8AC3E}">
        <p14:creationId xmlns:p14="http://schemas.microsoft.com/office/powerpoint/2010/main" val="315622796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84AA896-CDEF-4343-B7B6-E6160FDF317A}"/>
              </a:ext>
            </a:extLst>
          </p:cNvPr>
          <p:cNvSpPr/>
          <p:nvPr/>
        </p:nvSpPr>
        <p:spPr>
          <a:xfrm>
            <a:off x="0" y="0"/>
            <a:ext cx="24377650" cy="274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A03FF4-CA40-6C43-B1E2-1B2AAF9DD1A0}"/>
              </a:ext>
            </a:extLst>
          </p:cNvPr>
          <p:cNvSpPr txBox="1"/>
          <p:nvPr/>
        </p:nvSpPr>
        <p:spPr>
          <a:xfrm>
            <a:off x="668216" y="909935"/>
            <a:ext cx="172856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spc="600" dirty="0">
                <a:solidFill>
                  <a:srgbClr val="003975"/>
                </a:solidFill>
                <a:latin typeface="Montserrat" charset="0"/>
                <a:ea typeface="Montserrat" charset="0"/>
                <a:cs typeface="Montserrat" charset="0"/>
              </a:rPr>
              <a:t>Athletes Served – Gender, Military Status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41B095-C483-2841-B04F-569CF24F38E0}"/>
              </a:ext>
            </a:extLst>
          </p:cNvPr>
          <p:cNvSpPr txBox="1"/>
          <p:nvPr/>
        </p:nvSpPr>
        <p:spPr>
          <a:xfrm>
            <a:off x="14244961" y="3275101"/>
            <a:ext cx="782373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>
                <a:solidFill>
                  <a:srgbClr val="0070C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Montserrat" charset="0"/>
              </a:rPr>
              <a:t>What percentage of the athletes you served in 2019 were military/veterans?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71F770-F9AB-BD42-BA53-743C5B37BF66}"/>
              </a:ext>
            </a:extLst>
          </p:cNvPr>
          <p:cNvSpPr txBox="1"/>
          <p:nvPr/>
        </p:nvSpPr>
        <p:spPr>
          <a:xfrm>
            <a:off x="18780369" y="3705988"/>
            <a:ext cx="13891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5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Montserrat" charset="0"/>
              </a:rPr>
              <a:t>[n=38]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C7646D-B50C-D641-A67C-2D6FDF6724FC}"/>
              </a:ext>
            </a:extLst>
          </p:cNvPr>
          <p:cNvSpPr txBox="1"/>
          <p:nvPr/>
        </p:nvSpPr>
        <p:spPr>
          <a:xfrm>
            <a:off x="2744623" y="3275101"/>
            <a:ext cx="796440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>
                <a:solidFill>
                  <a:srgbClr val="0070C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Montserrat" charset="0"/>
              </a:rPr>
              <a:t>What percentage of the athletes you served in 2019 were male versus female?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C085DA-2242-2041-AFDF-4B034F0E15E8}"/>
              </a:ext>
            </a:extLst>
          </p:cNvPr>
          <p:cNvSpPr txBox="1"/>
          <p:nvPr/>
        </p:nvSpPr>
        <p:spPr>
          <a:xfrm>
            <a:off x="7784123" y="3705988"/>
            <a:ext cx="13891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5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Montserrat" charset="0"/>
              </a:rPr>
              <a:t>[n=38]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CD3D5F6-D96A-6A49-9EBC-A9C2FF460F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194" y="4761109"/>
            <a:ext cx="8441837" cy="64865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F6DD890-2E29-7F4A-A782-072FD1DA0B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7739" y="4909534"/>
            <a:ext cx="8299938" cy="633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50799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84AA896-CDEF-4343-B7B6-E6160FDF317A}"/>
              </a:ext>
            </a:extLst>
          </p:cNvPr>
          <p:cNvSpPr/>
          <p:nvPr/>
        </p:nvSpPr>
        <p:spPr>
          <a:xfrm>
            <a:off x="0" y="0"/>
            <a:ext cx="24377650" cy="274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A03FF4-CA40-6C43-B1E2-1B2AAF9DD1A0}"/>
              </a:ext>
            </a:extLst>
          </p:cNvPr>
          <p:cNvSpPr txBox="1"/>
          <p:nvPr/>
        </p:nvSpPr>
        <p:spPr>
          <a:xfrm>
            <a:off x="668216" y="909935"/>
            <a:ext cx="154920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spc="600" dirty="0">
                <a:solidFill>
                  <a:srgbClr val="003975"/>
                </a:solidFill>
                <a:latin typeface="Montserrat" charset="0"/>
                <a:ea typeface="Montserrat" charset="0"/>
                <a:cs typeface="Montserrat" charset="0"/>
              </a:rPr>
              <a:t>Competitive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49E2C9-E976-1244-A4BC-94B60CFC65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789" y="5616952"/>
            <a:ext cx="15123725" cy="37937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17CE8B-1A4F-5948-858F-12E0D7778875}"/>
              </a:ext>
            </a:extLst>
          </p:cNvPr>
          <p:cNvSpPr txBox="1"/>
          <p:nvPr/>
        </p:nvSpPr>
        <p:spPr>
          <a:xfrm>
            <a:off x="10423237" y="3840704"/>
            <a:ext cx="101524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>
                <a:solidFill>
                  <a:srgbClr val="0070C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Montserrat" charset="0"/>
              </a:rPr>
              <a:t>What percentage of the athletes you served in 2019 were in the following competitive groups/types?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7F5843-4C99-E940-91B1-78AD3B7AEC0C}"/>
              </a:ext>
            </a:extLst>
          </p:cNvPr>
          <p:cNvSpPr txBox="1"/>
          <p:nvPr/>
        </p:nvSpPr>
        <p:spPr>
          <a:xfrm>
            <a:off x="16160262" y="4271591"/>
            <a:ext cx="13891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5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Montserrat" charset="0"/>
              </a:rPr>
              <a:t>[n=37]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9AF1B5-3D54-0A45-91C7-DD910CA7493E}"/>
              </a:ext>
            </a:extLst>
          </p:cNvPr>
          <p:cNvSpPr/>
          <p:nvPr/>
        </p:nvSpPr>
        <p:spPr>
          <a:xfrm>
            <a:off x="1132365" y="4271591"/>
            <a:ext cx="6523892" cy="79775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0889C3-848C-EF45-AA68-A2C42C70B2F5}"/>
              </a:ext>
            </a:extLst>
          </p:cNvPr>
          <p:cNvSpPr txBox="1"/>
          <p:nvPr/>
        </p:nvSpPr>
        <p:spPr>
          <a:xfrm>
            <a:off x="1466763" y="4636301"/>
            <a:ext cx="6087962" cy="7248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i="1" dirty="0">
                <a:solidFill>
                  <a:srgbClr val="003975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The avidity level served is polarized in the surveyed group. This is likely indicative of the dynamic in the market overall. </a:t>
            </a:r>
          </a:p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chemeClr val="accent5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Montserrat" charset="0"/>
            </a:endParaRPr>
          </a:p>
          <a:p>
            <a:pPr marL="457200" indent="-457200" defTabSz="1828434" eaLnBrk="1" fontAlgn="auto" hangingPunct="1">
              <a:spcBef>
                <a:spcPts val="0"/>
              </a:spcBef>
              <a:spcAft>
                <a:spcPts val="0"/>
              </a:spcAft>
              <a:buClr>
                <a:srgbClr val="EB8F2E"/>
              </a:buClr>
              <a:buFont typeface="System Font Regular"/>
              <a:buChar char="+"/>
              <a:defRPr/>
            </a:pPr>
            <a:r>
              <a:rPr lang="en-US" sz="2700" b="1" dirty="0">
                <a:solidFill>
                  <a:schemeClr val="accent5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Montserrat" charset="0"/>
              </a:rPr>
              <a:t>Recreational ranges from 0%-100%</a:t>
            </a:r>
          </a:p>
          <a:p>
            <a:pPr marL="457200" indent="-457200" defTabSz="1828434" eaLnBrk="1" fontAlgn="auto" hangingPunct="1">
              <a:spcBef>
                <a:spcPts val="0"/>
              </a:spcBef>
              <a:spcAft>
                <a:spcPts val="0"/>
              </a:spcAft>
              <a:buClr>
                <a:srgbClr val="EB8F2E"/>
              </a:buClr>
              <a:buFont typeface="System Font Regular"/>
              <a:buChar char="+"/>
              <a:defRPr/>
            </a:pPr>
            <a:r>
              <a:rPr lang="en-US" sz="2700" b="1" dirty="0">
                <a:solidFill>
                  <a:schemeClr val="accent5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Montserrat" charset="0"/>
              </a:rPr>
              <a:t>Development ranges from 0%-85%</a:t>
            </a:r>
          </a:p>
          <a:p>
            <a:pPr marL="457200" indent="-457200" defTabSz="1828434" eaLnBrk="1" fontAlgn="auto" hangingPunct="1">
              <a:spcBef>
                <a:spcPts val="0"/>
              </a:spcBef>
              <a:spcAft>
                <a:spcPts val="0"/>
              </a:spcAft>
              <a:buClr>
                <a:srgbClr val="EB8F2E"/>
              </a:buClr>
              <a:buFont typeface="System Font Regular"/>
              <a:buChar char="+"/>
              <a:defRPr/>
            </a:pPr>
            <a:r>
              <a:rPr lang="en-US" sz="2700" b="1" dirty="0">
                <a:solidFill>
                  <a:schemeClr val="accent5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Montserrat" charset="0"/>
              </a:rPr>
              <a:t>Elite ranges from 0%-40%</a:t>
            </a:r>
          </a:p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chemeClr val="accent5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Montserrat" charset="0"/>
            </a:endParaRPr>
          </a:p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b="1" dirty="0">
                <a:solidFill>
                  <a:schemeClr val="accent5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While the most visible athletes are elite or Paralympic-level, this report indicates that the majority of athletes served are interested in Recreation sports, interested in sports for fun and/or socializing. </a:t>
            </a:r>
          </a:p>
        </p:txBody>
      </p:sp>
    </p:spTree>
    <p:extLst>
      <p:ext uri="{BB962C8B-B14F-4D97-AF65-F5344CB8AC3E}">
        <p14:creationId xmlns:p14="http://schemas.microsoft.com/office/powerpoint/2010/main" val="143038506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3F55F8AF-5AB0-2744-B4F0-1B1C2883177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>
            <a:fillRect/>
          </a:stretch>
        </p:blipFill>
        <p:spPr>
          <a:xfrm>
            <a:off x="0" y="1"/>
            <a:ext cx="24377650" cy="13715999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51D5A3-9179-A049-A1A7-CEB034EDC927}"/>
              </a:ext>
            </a:extLst>
          </p:cNvPr>
          <p:cNvSpPr/>
          <p:nvPr/>
        </p:nvSpPr>
        <p:spPr>
          <a:xfrm>
            <a:off x="-1532255" y="4554240"/>
            <a:ext cx="26426160" cy="7973039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1592F5-6DF2-F24A-915F-8B0A9B00E8DF}"/>
              </a:ext>
            </a:extLst>
          </p:cNvPr>
          <p:cNvSpPr/>
          <p:nvPr/>
        </p:nvSpPr>
        <p:spPr>
          <a:xfrm>
            <a:off x="13938644" y="6033008"/>
            <a:ext cx="10439006" cy="5862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2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03   Context &amp; Method</a:t>
            </a:r>
          </a:p>
          <a:p>
            <a:pPr marL="0" marR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2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06   Respondent Profile</a:t>
            </a:r>
          </a:p>
          <a:p>
            <a:pPr marL="0" lvl="1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2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   Organization Financial Profile</a:t>
            </a:r>
          </a:p>
          <a:p>
            <a:pPr marL="0" lvl="1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2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16   Athletes Served</a:t>
            </a:r>
          </a:p>
          <a:p>
            <a:pPr marL="0" lvl="1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2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   Event Profile</a:t>
            </a:r>
          </a:p>
          <a:p>
            <a:pPr marL="0" lvl="1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2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25   Summary</a:t>
            </a:r>
            <a:endParaRPr lang="en-US" sz="4200" dirty="0">
              <a:solidFill>
                <a:schemeClr val="tx2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FF332B-AAAE-1B4B-84A8-D114AE4F0302}"/>
              </a:ext>
            </a:extLst>
          </p:cNvPr>
          <p:cNvSpPr/>
          <p:nvPr/>
        </p:nvSpPr>
        <p:spPr>
          <a:xfrm>
            <a:off x="13887236" y="4893131"/>
            <a:ext cx="8891587" cy="1098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000" b="1" dirty="0">
                <a:solidFill>
                  <a:srgbClr val="EB8F2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199993579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57F1D7B-388A-BA40-BF5F-98D1DE0695A8}"/>
              </a:ext>
            </a:extLst>
          </p:cNvPr>
          <p:cNvSpPr txBox="1"/>
          <p:nvPr/>
        </p:nvSpPr>
        <p:spPr>
          <a:xfrm>
            <a:off x="1056273" y="4847335"/>
            <a:ext cx="7411003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spc="60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Event Profile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14294A-404A-5D4F-87B3-5037170D4C0E}"/>
              </a:ext>
            </a:extLst>
          </p:cNvPr>
          <p:cNvSpPr txBox="1"/>
          <p:nvPr/>
        </p:nvSpPr>
        <p:spPr>
          <a:xfrm>
            <a:off x="1290929" y="6047664"/>
            <a:ext cx="9906563" cy="2742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Event profile – when &amp; where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Participants, spectators, athletes 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Staff, volunteers </a:t>
            </a:r>
          </a:p>
        </p:txBody>
      </p:sp>
    </p:spTree>
    <p:extLst>
      <p:ext uri="{BB962C8B-B14F-4D97-AF65-F5344CB8AC3E}">
        <p14:creationId xmlns:p14="http://schemas.microsoft.com/office/powerpoint/2010/main" val="7144169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84AA896-CDEF-4343-B7B6-E6160FDF317A}"/>
              </a:ext>
            </a:extLst>
          </p:cNvPr>
          <p:cNvSpPr/>
          <p:nvPr/>
        </p:nvSpPr>
        <p:spPr>
          <a:xfrm>
            <a:off x="0" y="0"/>
            <a:ext cx="24377650" cy="274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A03FF4-CA40-6C43-B1E2-1B2AAF9DD1A0}"/>
              </a:ext>
            </a:extLst>
          </p:cNvPr>
          <p:cNvSpPr txBox="1"/>
          <p:nvPr/>
        </p:nvSpPr>
        <p:spPr>
          <a:xfrm>
            <a:off x="668216" y="909935"/>
            <a:ext cx="154920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spc="600" dirty="0">
                <a:solidFill>
                  <a:srgbClr val="003975"/>
                </a:solidFill>
                <a:latin typeface="Montserrat" charset="0"/>
                <a:ea typeface="Montserrat" charset="0"/>
                <a:cs typeface="Montserrat" charset="0"/>
              </a:rPr>
              <a:t>Number of Events Evaluated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CBF625-78CC-1E47-B936-D52FB5DE0792}"/>
              </a:ext>
            </a:extLst>
          </p:cNvPr>
          <p:cNvSpPr txBox="1"/>
          <p:nvPr/>
        </p:nvSpPr>
        <p:spPr>
          <a:xfrm>
            <a:off x="3372424" y="3270583"/>
            <a:ext cx="176328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EB8F2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Total Number of Events: </a:t>
            </a:r>
            <a:r>
              <a:rPr lang="en-US" sz="4000" b="1" dirty="0">
                <a:solidFill>
                  <a:schemeClr val="accent5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Montserrat" charset="0"/>
              </a:rPr>
              <a:t>134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3827E7-6B34-4445-A60D-3A697D589FD9}"/>
              </a:ext>
            </a:extLst>
          </p:cNvPr>
          <p:cNvSpPr txBox="1"/>
          <p:nvPr/>
        </p:nvSpPr>
        <p:spPr>
          <a:xfrm>
            <a:off x="21005226" y="12475094"/>
            <a:ext cx="13891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5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Montserrat" charset="0"/>
              </a:rPr>
              <a:t>[n=37]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2CD7F3-B5D4-0648-89A7-8F33C45C948B}"/>
              </a:ext>
            </a:extLst>
          </p:cNvPr>
          <p:cNvSpPr/>
          <p:nvPr/>
        </p:nvSpPr>
        <p:spPr>
          <a:xfrm>
            <a:off x="1132365" y="5245707"/>
            <a:ext cx="6523892" cy="52698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BB88F4-510D-A249-8BA2-5AF1696CA6EF}"/>
              </a:ext>
            </a:extLst>
          </p:cNvPr>
          <p:cNvSpPr txBox="1"/>
          <p:nvPr/>
        </p:nvSpPr>
        <p:spPr>
          <a:xfrm>
            <a:off x="1350330" y="5134352"/>
            <a:ext cx="6087962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chemeClr val="accent5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Montserrat" charset="0"/>
            </a:endParaRPr>
          </a:p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i="1" dirty="0">
                <a:solidFill>
                  <a:srgbClr val="003975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Organizations that hold either one event or 10 or more represent half of all represented respondents – again, showing the polarity of the industry.</a:t>
            </a:r>
          </a:p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 i="1" dirty="0">
              <a:solidFill>
                <a:schemeClr val="accent5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Montserrat" charset="0"/>
            </a:endParaRPr>
          </a:p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>
                <a:solidFill>
                  <a:schemeClr val="accent5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Montserrat" charset="0"/>
              </a:rPr>
              <a:t>Note: survey respondents were capped at reporting on 10 events, so this calculation is conservative.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B883B8-3786-9942-ABFD-6C3AEA5BF6F8}"/>
              </a:ext>
            </a:extLst>
          </p:cNvPr>
          <p:cNvSpPr/>
          <p:nvPr/>
        </p:nvSpPr>
        <p:spPr>
          <a:xfrm>
            <a:off x="10963253" y="12628982"/>
            <a:ext cx="121888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5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Montserrat" charset="0"/>
              </a:rPr>
              <a:t>Total estimated events calculated with organizations reported average number of events.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46073B-8C42-C049-BEAD-2A5C6DE1B5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400" y="4841715"/>
            <a:ext cx="12818303" cy="834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30056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84AA896-CDEF-4343-B7B6-E6160FDF317A}"/>
              </a:ext>
            </a:extLst>
          </p:cNvPr>
          <p:cNvSpPr/>
          <p:nvPr/>
        </p:nvSpPr>
        <p:spPr>
          <a:xfrm>
            <a:off x="0" y="0"/>
            <a:ext cx="24377650" cy="274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A03FF4-CA40-6C43-B1E2-1B2AAF9DD1A0}"/>
              </a:ext>
            </a:extLst>
          </p:cNvPr>
          <p:cNvSpPr txBox="1"/>
          <p:nvPr/>
        </p:nvSpPr>
        <p:spPr>
          <a:xfrm>
            <a:off x="668216" y="909935"/>
            <a:ext cx="154920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spc="600" dirty="0">
                <a:solidFill>
                  <a:srgbClr val="003975"/>
                </a:solidFill>
                <a:latin typeface="Montserrat" charset="0"/>
                <a:ea typeface="Montserrat" charset="0"/>
                <a:cs typeface="Montserrat" charset="0"/>
              </a:rPr>
              <a:t>Events – Geography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98D7B6-363F-C346-852A-A4649C62B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88" y="4790475"/>
            <a:ext cx="11852585" cy="72669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D5EED7-F80D-A34F-8D2F-895533BFF774}"/>
              </a:ext>
            </a:extLst>
          </p:cNvPr>
          <p:cNvSpPr txBox="1"/>
          <p:nvPr/>
        </p:nvSpPr>
        <p:spPr>
          <a:xfrm>
            <a:off x="4180677" y="3813547"/>
            <a:ext cx="853039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0070C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Montserrat" charset="0"/>
              </a:rPr>
              <a:t>Event locations across the U.S.</a:t>
            </a:r>
          </a:p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5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Montserrat" charset="0"/>
              </a:rPr>
              <a:t>23 states represented (plus the District of Columbia)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88DBBC-4872-7D46-B63B-B0001A9C3535}"/>
              </a:ext>
            </a:extLst>
          </p:cNvPr>
          <p:cNvSpPr txBox="1"/>
          <p:nvPr/>
        </p:nvSpPr>
        <p:spPr>
          <a:xfrm>
            <a:off x="14598460" y="9604894"/>
            <a:ext cx="81259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5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Montserrat" charset="0"/>
              </a:rPr>
              <a:t>[n=30; not all respondents who indicated they held events were able to provide locations]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A0A8D9-2010-794A-B625-2FDB52DD90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951" y="6892786"/>
            <a:ext cx="8775009" cy="241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72390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84AA896-CDEF-4343-B7B6-E6160FDF317A}"/>
              </a:ext>
            </a:extLst>
          </p:cNvPr>
          <p:cNvSpPr/>
          <p:nvPr/>
        </p:nvSpPr>
        <p:spPr>
          <a:xfrm>
            <a:off x="0" y="0"/>
            <a:ext cx="24377650" cy="274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A03FF4-CA40-6C43-B1E2-1B2AAF9DD1A0}"/>
              </a:ext>
            </a:extLst>
          </p:cNvPr>
          <p:cNvSpPr txBox="1"/>
          <p:nvPr/>
        </p:nvSpPr>
        <p:spPr>
          <a:xfrm>
            <a:off x="668216" y="909935"/>
            <a:ext cx="154920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spc="600" dirty="0">
                <a:solidFill>
                  <a:srgbClr val="003975"/>
                </a:solidFill>
                <a:latin typeface="Montserrat" charset="0"/>
                <a:ea typeface="Montserrat" charset="0"/>
                <a:cs typeface="Montserrat" charset="0"/>
              </a:rPr>
              <a:t>Events – Month and Length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348376-BCB5-0B4D-B307-DA8AA1F1B168}"/>
              </a:ext>
            </a:extLst>
          </p:cNvPr>
          <p:cNvSpPr txBox="1"/>
          <p:nvPr/>
        </p:nvSpPr>
        <p:spPr>
          <a:xfrm>
            <a:off x="20882132" y="9416612"/>
            <a:ext cx="13891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5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Montserrat" charset="0"/>
              </a:rPr>
              <a:t>[n=30]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3E66823-AE3E-6F43-8E78-787C8AC246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800" y="4154808"/>
            <a:ext cx="6372000" cy="86247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DB504D2-77FC-E043-99E8-42438827CA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487" y="4418706"/>
            <a:ext cx="8637173" cy="562209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CECA32B-0780-9D40-8DA9-A54227E9167C}"/>
              </a:ext>
            </a:extLst>
          </p:cNvPr>
          <p:cNvSpPr txBox="1"/>
          <p:nvPr/>
        </p:nvSpPr>
        <p:spPr>
          <a:xfrm>
            <a:off x="3372424" y="3270583"/>
            <a:ext cx="176328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EB8F2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Total Event Days: </a:t>
            </a:r>
            <a:r>
              <a:rPr lang="en-US" sz="4000" b="1" dirty="0">
                <a:solidFill>
                  <a:schemeClr val="accent5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Montserrat" charset="0"/>
              </a:rPr>
              <a:t>353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6C864F-7F27-334C-8363-75A478CA19B9}"/>
              </a:ext>
            </a:extLst>
          </p:cNvPr>
          <p:cNvSpPr/>
          <p:nvPr/>
        </p:nvSpPr>
        <p:spPr>
          <a:xfrm>
            <a:off x="7986794" y="10487058"/>
            <a:ext cx="13589930" cy="30003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EC4CB7-DD20-2F49-9A1A-DC23CCD51762}"/>
              </a:ext>
            </a:extLst>
          </p:cNvPr>
          <p:cNvSpPr txBox="1"/>
          <p:nvPr/>
        </p:nvSpPr>
        <p:spPr>
          <a:xfrm>
            <a:off x="8282937" y="10656691"/>
            <a:ext cx="12418064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i="1" dirty="0">
                <a:solidFill>
                  <a:srgbClr val="003975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Approximately one-third of events reported occurred in the early months of 2019. </a:t>
            </a:r>
            <a:br>
              <a:rPr lang="en-US" sz="3200" i="1" dirty="0">
                <a:solidFill>
                  <a:srgbClr val="003975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</a:br>
            <a:endParaRPr lang="en-US" sz="1000" i="1" dirty="0">
              <a:solidFill>
                <a:srgbClr val="003975"/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5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Montserrat" charset="0"/>
              </a:rPr>
              <a:t>Total estimated days are calculated using organization events and length of time. This is a conservative number, as respondents were capped at reporting “more than 5 days”. </a:t>
            </a:r>
          </a:p>
        </p:txBody>
      </p:sp>
    </p:spTree>
    <p:extLst>
      <p:ext uri="{BB962C8B-B14F-4D97-AF65-F5344CB8AC3E}">
        <p14:creationId xmlns:p14="http://schemas.microsoft.com/office/powerpoint/2010/main" val="230320222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84AA896-CDEF-4343-B7B6-E6160FDF317A}"/>
              </a:ext>
            </a:extLst>
          </p:cNvPr>
          <p:cNvSpPr/>
          <p:nvPr/>
        </p:nvSpPr>
        <p:spPr>
          <a:xfrm>
            <a:off x="0" y="0"/>
            <a:ext cx="24377650" cy="274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A03FF4-CA40-6C43-B1E2-1B2AAF9DD1A0}"/>
              </a:ext>
            </a:extLst>
          </p:cNvPr>
          <p:cNvSpPr txBox="1"/>
          <p:nvPr/>
        </p:nvSpPr>
        <p:spPr>
          <a:xfrm>
            <a:off x="668216" y="909935"/>
            <a:ext cx="154920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spc="600" dirty="0">
                <a:solidFill>
                  <a:srgbClr val="003975"/>
                </a:solidFill>
                <a:latin typeface="Montserrat" charset="0"/>
                <a:ea typeface="Montserrat" charset="0"/>
                <a:cs typeface="Montserrat" charset="0"/>
              </a:rPr>
              <a:t>Events – Participants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ECA32B-0780-9D40-8DA9-A54227E9167C}"/>
              </a:ext>
            </a:extLst>
          </p:cNvPr>
          <p:cNvSpPr txBox="1"/>
          <p:nvPr/>
        </p:nvSpPr>
        <p:spPr>
          <a:xfrm>
            <a:off x="2997487" y="3270583"/>
            <a:ext cx="183826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EB8F2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Total Event Participants: </a:t>
            </a:r>
            <a:r>
              <a:rPr lang="en-US" sz="4000" b="1" dirty="0">
                <a:solidFill>
                  <a:schemeClr val="accent5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Montserrat" charset="0"/>
              </a:rPr>
              <a:t>130,412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1B7183-A8C1-DE45-AA38-356254EBD16A}"/>
              </a:ext>
            </a:extLst>
          </p:cNvPr>
          <p:cNvSpPr/>
          <p:nvPr/>
        </p:nvSpPr>
        <p:spPr>
          <a:xfrm>
            <a:off x="4629150" y="10905701"/>
            <a:ext cx="14230350" cy="19018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61BF50-0EB4-E34E-AB15-99603150248B}"/>
              </a:ext>
            </a:extLst>
          </p:cNvPr>
          <p:cNvSpPr txBox="1"/>
          <p:nvPr/>
        </p:nvSpPr>
        <p:spPr>
          <a:xfrm>
            <a:off x="5133187" y="11142705"/>
            <a:ext cx="132222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5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Montserrat" charset="0"/>
              </a:rPr>
              <a:t>Total participants are calculated based on organization responses. Estimates based on athletes per team are included, with additional participants as listed above from 30 organizations.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9AA1F4-1C44-B546-9304-FB346F5E1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377" y="4734357"/>
            <a:ext cx="8015112" cy="58021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569F64-AFFC-944B-A64E-E15C586151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082" y="5274193"/>
            <a:ext cx="12047349" cy="408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63352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57F1D7B-388A-BA40-BF5F-98D1DE0695A8}"/>
              </a:ext>
            </a:extLst>
          </p:cNvPr>
          <p:cNvSpPr txBox="1"/>
          <p:nvPr/>
        </p:nvSpPr>
        <p:spPr>
          <a:xfrm>
            <a:off x="669634" y="5627436"/>
            <a:ext cx="16766129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spc="60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Para Events Economic Impact</a:t>
            </a:r>
          </a:p>
        </p:txBody>
      </p:sp>
    </p:spTree>
    <p:extLst>
      <p:ext uri="{BB962C8B-B14F-4D97-AF65-F5344CB8AC3E}">
        <p14:creationId xmlns:p14="http://schemas.microsoft.com/office/powerpoint/2010/main" val="199049342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84AA896-CDEF-4343-B7B6-E6160FDF317A}"/>
              </a:ext>
            </a:extLst>
          </p:cNvPr>
          <p:cNvSpPr/>
          <p:nvPr/>
        </p:nvSpPr>
        <p:spPr>
          <a:xfrm>
            <a:off x="0" y="-35759"/>
            <a:ext cx="24377650" cy="274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A03FF4-CA40-6C43-B1E2-1B2AAF9DD1A0}"/>
              </a:ext>
            </a:extLst>
          </p:cNvPr>
          <p:cNvSpPr txBox="1"/>
          <p:nvPr/>
        </p:nvSpPr>
        <p:spPr>
          <a:xfrm>
            <a:off x="668215" y="909935"/>
            <a:ext cx="225242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spc="600" dirty="0">
                <a:solidFill>
                  <a:srgbClr val="003975"/>
                </a:solidFill>
                <a:latin typeface="Montserrat" charset="0"/>
                <a:ea typeface="Montserrat" charset="0"/>
                <a:cs typeface="Montserrat" charset="0"/>
              </a:rPr>
              <a:t>Para Events Economic Impact – 2019 Events Evaluated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1B7183-A8C1-DE45-AA38-356254EBD16A}"/>
              </a:ext>
            </a:extLst>
          </p:cNvPr>
          <p:cNvSpPr/>
          <p:nvPr/>
        </p:nvSpPr>
        <p:spPr>
          <a:xfrm>
            <a:off x="4936772" y="3857233"/>
            <a:ext cx="15279419" cy="19018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ECA32B-0780-9D40-8DA9-A54227E9167C}"/>
              </a:ext>
            </a:extLst>
          </p:cNvPr>
          <p:cNvSpPr txBox="1"/>
          <p:nvPr/>
        </p:nvSpPr>
        <p:spPr>
          <a:xfrm>
            <a:off x="5410367" y="4392639"/>
            <a:ext cx="143322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EB8F2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Para Events Economic Impact: </a:t>
            </a:r>
            <a:r>
              <a:rPr lang="en-US" sz="4800" b="1" dirty="0">
                <a:solidFill>
                  <a:schemeClr val="accent5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Montserrat" charset="0"/>
              </a:rPr>
              <a:t>$26,850,862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B2B457-444F-F24E-B2F8-F471A870D47A}"/>
              </a:ext>
            </a:extLst>
          </p:cNvPr>
          <p:cNvSpPr txBox="1"/>
          <p:nvPr/>
        </p:nvSpPr>
        <p:spPr>
          <a:xfrm>
            <a:off x="4225225" y="6477754"/>
            <a:ext cx="1715493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5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Montserrat" charset="0"/>
              </a:rPr>
              <a:t>Based on 2019 EI survey data from Sports &amp; Events Tourism Association or </a:t>
            </a:r>
            <a:r>
              <a:rPr lang="en-US" sz="4000" b="1" dirty="0" err="1">
                <a:solidFill>
                  <a:schemeClr val="accent5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Montserrat" charset="0"/>
              </a:rPr>
              <a:t>SportsETA</a:t>
            </a:r>
            <a:r>
              <a:rPr lang="en-US" sz="4000" b="1" dirty="0">
                <a:solidFill>
                  <a:schemeClr val="accent5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Montserrat" charset="0"/>
              </a:rPr>
              <a:t> of the organizations represented in this survey. </a:t>
            </a:r>
          </a:p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chemeClr val="accent5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Montserrat" charset="0"/>
            </a:endParaRPr>
          </a:p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5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Montserrat" charset="0"/>
              </a:rPr>
              <a:t>The above estimate is a conservative representation of economic impact. Organizations that completed this survey were able to report on a maximum of 10 events, with a cap of “5 or more” days per event.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3F63CA-96A8-5645-B0DE-38B5FD59F69F}"/>
              </a:ext>
            </a:extLst>
          </p:cNvPr>
          <p:cNvSpPr txBox="1"/>
          <p:nvPr/>
        </p:nvSpPr>
        <p:spPr>
          <a:xfrm>
            <a:off x="1693427" y="11304725"/>
            <a:ext cx="2047386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solidFill>
                  <a:schemeClr val="accent5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Montserrat" charset="0"/>
              </a:rPr>
              <a:t>Note: Total EI based on a summary of one day events and multi-day events, with calculations taking into account events that would not include hotel room stay and those that would include higher spend on room nights and travel. </a:t>
            </a:r>
          </a:p>
        </p:txBody>
      </p:sp>
    </p:spTree>
    <p:extLst>
      <p:ext uri="{BB962C8B-B14F-4D97-AF65-F5344CB8AC3E}">
        <p14:creationId xmlns:p14="http://schemas.microsoft.com/office/powerpoint/2010/main" val="17634778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84AA896-CDEF-4343-B7B6-E6160FDF317A}"/>
              </a:ext>
            </a:extLst>
          </p:cNvPr>
          <p:cNvSpPr/>
          <p:nvPr/>
        </p:nvSpPr>
        <p:spPr>
          <a:xfrm>
            <a:off x="0" y="0"/>
            <a:ext cx="24377650" cy="274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A03FF4-CA40-6C43-B1E2-1B2AAF9DD1A0}"/>
              </a:ext>
            </a:extLst>
          </p:cNvPr>
          <p:cNvSpPr txBox="1"/>
          <p:nvPr/>
        </p:nvSpPr>
        <p:spPr>
          <a:xfrm>
            <a:off x="668215" y="909935"/>
            <a:ext cx="1968712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spc="600" dirty="0">
                <a:solidFill>
                  <a:srgbClr val="003975"/>
                </a:solidFill>
                <a:latin typeface="Montserrat" charset="0"/>
                <a:ea typeface="Montserrat" charset="0"/>
                <a:cs typeface="Montserrat" charset="0"/>
              </a:rPr>
              <a:t>Para Events Estimated Total Economic Impact – 2019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1B7183-A8C1-DE45-AA38-356254EBD16A}"/>
              </a:ext>
            </a:extLst>
          </p:cNvPr>
          <p:cNvSpPr/>
          <p:nvPr/>
        </p:nvSpPr>
        <p:spPr>
          <a:xfrm>
            <a:off x="2273690" y="3446487"/>
            <a:ext cx="20359785" cy="21737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ECA32B-0780-9D40-8DA9-A54227E9167C}"/>
              </a:ext>
            </a:extLst>
          </p:cNvPr>
          <p:cNvSpPr txBox="1"/>
          <p:nvPr/>
        </p:nvSpPr>
        <p:spPr>
          <a:xfrm>
            <a:off x="1454727" y="4113141"/>
            <a:ext cx="220079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EB8F2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Para Events Est. Total Economic Impact: </a:t>
            </a:r>
            <a:r>
              <a:rPr lang="en-US" sz="4800" b="1" dirty="0">
                <a:solidFill>
                  <a:schemeClr val="accent5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Montserrat" charset="0"/>
              </a:rPr>
              <a:t>$80,550,000 – $134,250,000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BA1E68-4225-8E45-AC10-E7141DA61491}"/>
              </a:ext>
            </a:extLst>
          </p:cNvPr>
          <p:cNvSpPr txBox="1"/>
          <p:nvPr/>
        </p:nvSpPr>
        <p:spPr>
          <a:xfrm>
            <a:off x="4145712" y="6541004"/>
            <a:ext cx="1715493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5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Montserrat" charset="0"/>
              </a:rPr>
              <a:t>The Economic Impacts for para-related tourism events is a range between 3x and 5x the estimated impact of the organizations in this sample.</a:t>
            </a:r>
          </a:p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chemeClr val="accent5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Montserrat" charset="0"/>
            </a:endParaRPr>
          </a:p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5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Montserrat" charset="0"/>
              </a:rPr>
              <a:t>As a conservative estimate, the organizations represent approximately one-fifth of the organizations in the population. Their event economic impact is significant, and is used to extrapolate the above range of total impact. </a:t>
            </a:r>
          </a:p>
        </p:txBody>
      </p:sp>
    </p:spTree>
    <p:extLst>
      <p:ext uri="{BB962C8B-B14F-4D97-AF65-F5344CB8AC3E}">
        <p14:creationId xmlns:p14="http://schemas.microsoft.com/office/powerpoint/2010/main" val="199564733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7911E8D-5789-6C4A-A051-3E67E85247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77650" cy="13716000"/>
          </a:xfrm>
        </p:spPr>
      </p:sp>
      <p:sp>
        <p:nvSpPr>
          <p:cNvPr id="6" name="Snip Single Corner Rectangle 5">
            <a:extLst>
              <a:ext uri="{FF2B5EF4-FFF2-40B4-BE49-F238E27FC236}">
                <a16:creationId xmlns:a16="http://schemas.microsoft.com/office/drawing/2014/main" id="{32D67D78-1A11-EF40-B0CD-450E46A8A941}"/>
              </a:ext>
            </a:extLst>
          </p:cNvPr>
          <p:cNvSpPr/>
          <p:nvPr/>
        </p:nvSpPr>
        <p:spPr>
          <a:xfrm>
            <a:off x="5138738" y="2754313"/>
            <a:ext cx="14100175" cy="8337550"/>
          </a:xfrm>
          <a:prstGeom prst="snip1Rect">
            <a:avLst/>
          </a:prstGeom>
          <a:noFill/>
          <a:ln w="1016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0E0E0E"/>
              </a:solidFill>
              <a:latin typeface="Montserrat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7F043C-E06F-F044-A799-EF02A98428A8}"/>
              </a:ext>
            </a:extLst>
          </p:cNvPr>
          <p:cNvSpPr txBox="1"/>
          <p:nvPr/>
        </p:nvSpPr>
        <p:spPr>
          <a:xfrm>
            <a:off x="7506293" y="5888504"/>
            <a:ext cx="3392275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spc="3000" dirty="0">
                <a:solidFill>
                  <a:srgbClr val="0E0E0E"/>
                </a:solidFill>
                <a:latin typeface="Montserrat" charset="0"/>
                <a:ea typeface="Montserrat" charset="0"/>
                <a:cs typeface="Montserrat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530097653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0475A20-4089-6040-A39D-817F8D2AB95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77650" cy="13716000"/>
          </a:xfrm>
        </p:spPr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A9D41D-FBB1-2446-B6BA-29FEA4C6C00B}"/>
              </a:ext>
            </a:extLst>
          </p:cNvPr>
          <p:cNvSpPr/>
          <p:nvPr/>
        </p:nvSpPr>
        <p:spPr>
          <a:xfrm>
            <a:off x="0" y="0"/>
            <a:ext cx="24377650" cy="13716000"/>
          </a:xfrm>
          <a:prstGeom prst="rect">
            <a:avLst/>
          </a:prstGeom>
          <a:solidFill>
            <a:srgbClr val="00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800" dirty="0">
              <a:latin typeface="Montserrat Light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9C13EC-8516-DA46-8992-3FD9454432ED}"/>
              </a:ext>
            </a:extLst>
          </p:cNvPr>
          <p:cNvSpPr txBox="1"/>
          <p:nvPr/>
        </p:nvSpPr>
        <p:spPr>
          <a:xfrm>
            <a:off x="1588717" y="6762527"/>
            <a:ext cx="2460930" cy="4770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spc="30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619-894-7712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FD08A4-E916-2345-9F20-4AA2F0FC12A5}"/>
              </a:ext>
            </a:extLst>
          </p:cNvPr>
          <p:cNvSpPr txBox="1"/>
          <p:nvPr/>
        </p:nvSpPr>
        <p:spPr>
          <a:xfrm>
            <a:off x="1588717" y="7444591"/>
            <a:ext cx="3591111" cy="8617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spc="30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2159 India St</a:t>
            </a:r>
          </a:p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spc="30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San Diego, CA 92101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846FD99-45C3-CE4F-A987-43E97DC3FD65}"/>
              </a:ext>
            </a:extLst>
          </p:cNvPr>
          <p:cNvSpPr txBox="1"/>
          <p:nvPr/>
        </p:nvSpPr>
        <p:spPr>
          <a:xfrm>
            <a:off x="1588717" y="6070394"/>
            <a:ext cx="5008999" cy="4770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spc="30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stitchmarketingresearch.com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141849C-6E4C-AA43-8D97-BBEF6E9F0A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447" y="3867924"/>
            <a:ext cx="5486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4439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D2DC010B-5B0A-7541-A0D7-5D92EB408DF5}"/>
              </a:ext>
            </a:extLst>
          </p:cNvPr>
          <p:cNvSpPr txBox="1"/>
          <p:nvPr/>
        </p:nvSpPr>
        <p:spPr>
          <a:xfrm>
            <a:off x="1379792" y="1944416"/>
            <a:ext cx="9748181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spc="600" dirty="0">
                <a:solidFill>
                  <a:srgbClr val="003975"/>
                </a:solidFill>
                <a:latin typeface="Montserrat" charset="0"/>
                <a:ea typeface="Montserrat" charset="0"/>
                <a:cs typeface="Montserrat" charset="0"/>
              </a:rPr>
              <a:t>CONTEXT &amp; METHOD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78579F-DFA1-D843-BF1B-03C4760C8CA5}"/>
              </a:ext>
            </a:extLst>
          </p:cNvPr>
          <p:cNvSpPr txBox="1"/>
          <p:nvPr/>
        </p:nvSpPr>
        <p:spPr>
          <a:xfrm>
            <a:off x="2135413" y="1390418"/>
            <a:ext cx="817055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spc="300" dirty="0">
                <a:solidFill>
                  <a:srgbClr val="F25A22"/>
                </a:solidFill>
                <a:latin typeface="Montserrat" charset="0"/>
                <a:ea typeface="Montserrat" charset="0"/>
                <a:cs typeface="Montserrat" charset="0"/>
              </a:rPr>
              <a:t>Adapted Sport Economic Impact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5C0ADA-AE3D-054E-8EB9-F639EC199F36}"/>
              </a:ext>
            </a:extLst>
          </p:cNvPr>
          <p:cNvSpPr txBox="1"/>
          <p:nvPr/>
        </p:nvSpPr>
        <p:spPr>
          <a:xfrm>
            <a:off x="1085625" y="3795623"/>
            <a:ext cx="10336513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All in Sport Consulting, in partnership with Stitch Marketing Research and Huddle Up Group, conducted a benchmark study of expenditures and budgets of adapted sport organizations across the U.S. </a:t>
            </a:r>
          </a:p>
          <a:p>
            <a:endParaRPr lang="en-US" sz="2800" dirty="0">
              <a:solidFill>
                <a:schemeClr val="tx2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marL="457200" indent="-457200">
              <a:buClr>
                <a:srgbClr val="EB8F2E"/>
              </a:buClr>
              <a:buFont typeface="System Font Regular"/>
              <a:buChar char="+"/>
            </a:pPr>
            <a:r>
              <a:rPr lang="en-US" sz="2800" dirty="0">
                <a:solidFill>
                  <a:schemeClr val="tx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Surveys were emailed to </a:t>
            </a:r>
            <a:r>
              <a:rPr lang="en-US" sz="2800" b="1" dirty="0">
                <a:solidFill>
                  <a:schemeClr val="tx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324 contacts representing 262 organizations</a:t>
            </a:r>
            <a:r>
              <a:rPr lang="en-US" sz="2800" dirty="0">
                <a:solidFill>
                  <a:schemeClr val="tx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 </a:t>
            </a:r>
          </a:p>
          <a:p>
            <a:pPr marL="457200" indent="-457200">
              <a:buClr>
                <a:srgbClr val="EB8F2E"/>
              </a:buClr>
              <a:buFont typeface="System Font Regular"/>
              <a:buChar char="+"/>
            </a:pPr>
            <a:endParaRPr lang="en-US" sz="2800" dirty="0">
              <a:solidFill>
                <a:schemeClr val="tx2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marL="457200" indent="-457200">
              <a:buClr>
                <a:srgbClr val="EB8F2E"/>
              </a:buClr>
              <a:buFont typeface="System Font Regular"/>
              <a:buChar char="+"/>
            </a:pPr>
            <a:r>
              <a:rPr lang="en-US" sz="2800" dirty="0">
                <a:solidFill>
                  <a:schemeClr val="tx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Fieldwork was conducted between July 28 - September 22, 2020. </a:t>
            </a:r>
          </a:p>
          <a:p>
            <a:pPr marL="457200" indent="-457200">
              <a:buClr>
                <a:srgbClr val="EB8F2E"/>
              </a:buClr>
              <a:buFont typeface="System Font Regular"/>
              <a:buChar char="+"/>
            </a:pPr>
            <a:endParaRPr lang="en-US" sz="2800" dirty="0">
              <a:solidFill>
                <a:schemeClr val="tx2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marL="457200" indent="-457200">
              <a:buClr>
                <a:srgbClr val="EB8F2E"/>
              </a:buClr>
              <a:buFont typeface="System Font Regular"/>
              <a:buChar char="+"/>
            </a:pPr>
            <a:r>
              <a:rPr lang="en-US" sz="2800" b="1" dirty="0">
                <a:solidFill>
                  <a:schemeClr val="tx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55 organizations’ </a:t>
            </a:r>
            <a:r>
              <a:rPr lang="en-US" sz="2800" dirty="0">
                <a:solidFill>
                  <a:schemeClr val="tx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economic profiles are represented in the following report, including </a:t>
            </a:r>
            <a:r>
              <a:rPr lang="en-US" sz="2800" b="1" dirty="0">
                <a:solidFill>
                  <a:schemeClr val="tx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partial and complete survey responses</a:t>
            </a:r>
            <a:r>
              <a:rPr lang="en-US" sz="2800" dirty="0">
                <a:solidFill>
                  <a:schemeClr val="tx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59B892FA-E825-3844-867C-0E1A006D41F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1" r="30771"/>
          <a:stretch/>
        </p:blipFill>
        <p:spPr>
          <a:xfrm>
            <a:off x="12188825" y="1"/>
            <a:ext cx="12188825" cy="13715999"/>
          </a:xfr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336820EE-52B5-D84D-B4B8-A61E6B650BE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63" r="20363"/>
          <a:stretch>
            <a:fillRect/>
          </a:stretch>
        </p:blipFill>
        <p:spPr>
          <a:xfrm>
            <a:off x="0" y="0"/>
            <a:ext cx="12188825" cy="13716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CCC262-FEB0-1546-A381-AD1B069924C2}"/>
              </a:ext>
            </a:extLst>
          </p:cNvPr>
          <p:cNvSpPr txBox="1"/>
          <p:nvPr/>
        </p:nvSpPr>
        <p:spPr>
          <a:xfrm>
            <a:off x="15368701" y="1452047"/>
            <a:ext cx="842328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spc="600" dirty="0">
                <a:solidFill>
                  <a:srgbClr val="003975"/>
                </a:solidFill>
                <a:latin typeface="Montserrat" charset="0"/>
                <a:ea typeface="Montserrat" charset="0"/>
                <a:cs typeface="Montserrat" charset="0"/>
              </a:rPr>
              <a:t>How do we interpret this data?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449A3D-24DB-294D-99FD-E9AFFAE02769}"/>
              </a:ext>
            </a:extLst>
          </p:cNvPr>
          <p:cNvSpPr txBox="1"/>
          <p:nvPr/>
        </p:nvSpPr>
        <p:spPr>
          <a:xfrm>
            <a:off x="13557487" y="4412702"/>
            <a:ext cx="9746400" cy="7417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The benchmark study is an ongoing project that provides a benchmark of the economic impact of adapted sport organizations in the U.S. in 2019. </a:t>
            </a:r>
          </a:p>
          <a:p>
            <a:endParaRPr lang="en-US" sz="2800" dirty="0">
              <a:solidFill>
                <a:schemeClr val="tx2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marL="457200" indent="-457200">
              <a:buClr>
                <a:srgbClr val="EB8F2E"/>
              </a:buClr>
              <a:buFont typeface="System Font Regular"/>
              <a:buChar char="+"/>
            </a:pPr>
            <a:r>
              <a:rPr lang="en-US" sz="2800" dirty="0">
                <a:solidFill>
                  <a:schemeClr val="tx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While the data collected is not comprehensive of all organizations, it </a:t>
            </a:r>
            <a:r>
              <a:rPr lang="en-US" sz="2800" b="1" dirty="0">
                <a:solidFill>
                  <a:schemeClr val="tx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sheds light on directional trends of the adapted sport industry, and is a sampling</a:t>
            </a:r>
            <a:r>
              <a:rPr lang="en-US" sz="2800" dirty="0">
                <a:solidFill>
                  <a:schemeClr val="tx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 </a:t>
            </a:r>
          </a:p>
          <a:p>
            <a:pPr marL="457200" indent="-457200">
              <a:buClr>
                <a:srgbClr val="EB8F2E"/>
              </a:buClr>
              <a:buFont typeface="System Font Regular"/>
              <a:buChar char="+"/>
            </a:pPr>
            <a:endParaRPr lang="en-US" sz="2800" dirty="0">
              <a:solidFill>
                <a:schemeClr val="tx2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marL="457200" indent="-457200">
              <a:buClr>
                <a:srgbClr val="EB8F2E"/>
              </a:buClr>
              <a:buFont typeface="System Font Regular"/>
              <a:buChar char="+"/>
            </a:pPr>
            <a:r>
              <a:rPr lang="en-US" sz="2800" dirty="0">
                <a:solidFill>
                  <a:schemeClr val="tx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This data is </a:t>
            </a:r>
            <a:r>
              <a:rPr lang="en-US" sz="2800" b="1" dirty="0">
                <a:solidFill>
                  <a:schemeClr val="tx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representative of the participating organizations and is not a projection of the total market</a:t>
            </a:r>
            <a:r>
              <a:rPr lang="en-US" sz="2800" dirty="0">
                <a:solidFill>
                  <a:schemeClr val="tx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 Total market projects could be created from the data in this study, and </a:t>
            </a:r>
            <a:r>
              <a:rPr lang="en-US" sz="2800" b="1" dirty="0">
                <a:solidFill>
                  <a:schemeClr val="tx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would include assumptions regarding this pool’s proportion of the entire market in the U.S.</a:t>
            </a:r>
          </a:p>
          <a:p>
            <a:pPr marL="457200" indent="-457200">
              <a:buClr>
                <a:srgbClr val="EB8F2E"/>
              </a:buClr>
              <a:buFont typeface="System Font Regular"/>
              <a:buChar char="+"/>
            </a:pPr>
            <a:endParaRPr lang="en-US" sz="2800" dirty="0">
              <a:solidFill>
                <a:schemeClr val="tx2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marL="457200" indent="-457200">
              <a:buClr>
                <a:srgbClr val="EB8F2E"/>
              </a:buClr>
              <a:buFont typeface="System Font Regular"/>
              <a:buChar char="+"/>
            </a:pPr>
            <a:r>
              <a:rPr lang="en-US" sz="2800" b="1" dirty="0">
                <a:solidFill>
                  <a:schemeClr val="tx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Partial survey responses have been included in this report </a:t>
            </a:r>
            <a:r>
              <a:rPr lang="en-US" sz="2800" dirty="0">
                <a:solidFill>
                  <a:schemeClr val="tx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to maximize insights. Data findings are annotated with respective respondent sample sizes. </a:t>
            </a:r>
          </a:p>
        </p:txBody>
      </p:sp>
    </p:spTree>
    <p:extLst>
      <p:ext uri="{BB962C8B-B14F-4D97-AF65-F5344CB8AC3E}">
        <p14:creationId xmlns:p14="http://schemas.microsoft.com/office/powerpoint/2010/main" val="213127981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7911E8D-5789-6C4A-A051-3E67E85247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77650" cy="13716000"/>
          </a:xfrm>
        </p:spPr>
      </p:sp>
      <p:sp>
        <p:nvSpPr>
          <p:cNvPr id="6" name="Snip Single Corner Rectangle 5">
            <a:extLst>
              <a:ext uri="{FF2B5EF4-FFF2-40B4-BE49-F238E27FC236}">
                <a16:creationId xmlns:a16="http://schemas.microsoft.com/office/drawing/2014/main" id="{32D67D78-1A11-EF40-B0CD-450E46A8A941}"/>
              </a:ext>
            </a:extLst>
          </p:cNvPr>
          <p:cNvSpPr/>
          <p:nvPr/>
        </p:nvSpPr>
        <p:spPr>
          <a:xfrm>
            <a:off x="5138738" y="2754313"/>
            <a:ext cx="14100175" cy="8337550"/>
          </a:xfrm>
          <a:prstGeom prst="snip1Rect">
            <a:avLst/>
          </a:prstGeom>
          <a:noFill/>
          <a:ln w="1016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0E0E0E"/>
              </a:solidFill>
              <a:latin typeface="Montserrat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7F043C-E06F-F044-A799-EF02A98428A8}"/>
              </a:ext>
            </a:extLst>
          </p:cNvPr>
          <p:cNvSpPr txBox="1"/>
          <p:nvPr/>
        </p:nvSpPr>
        <p:spPr>
          <a:xfrm>
            <a:off x="6469063" y="4572000"/>
            <a:ext cx="10123284" cy="36317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500" spc="3000" dirty="0">
                <a:solidFill>
                  <a:srgbClr val="0E0E0E"/>
                </a:solidFill>
                <a:latin typeface="Montserrat" charset="0"/>
                <a:ea typeface="Montserrat" charset="0"/>
                <a:cs typeface="Montserrat" charset="0"/>
              </a:rPr>
              <a:t>Research</a:t>
            </a:r>
          </a:p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500" spc="3000" dirty="0">
                <a:solidFill>
                  <a:srgbClr val="0E0E0E"/>
                </a:solidFill>
                <a:latin typeface="Montserrat" charset="0"/>
                <a:ea typeface="Montserrat" charset="0"/>
                <a:cs typeface="Montserrat" charset="0"/>
              </a:rPr>
              <a:t>Findings</a:t>
            </a:r>
          </a:p>
        </p:txBody>
      </p:sp>
    </p:spTree>
    <p:extLst>
      <p:ext uri="{BB962C8B-B14F-4D97-AF65-F5344CB8AC3E}">
        <p14:creationId xmlns:p14="http://schemas.microsoft.com/office/powerpoint/2010/main" val="311986633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4E0CDE6-5281-854E-87A7-CE48DC6725A4}"/>
              </a:ext>
            </a:extLst>
          </p:cNvPr>
          <p:cNvSpPr txBox="1"/>
          <p:nvPr/>
        </p:nvSpPr>
        <p:spPr>
          <a:xfrm>
            <a:off x="1076445" y="4309702"/>
            <a:ext cx="10894329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spc="60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Respondent Profile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42C839-224F-BE48-B55E-7EACD19B8947}"/>
              </a:ext>
            </a:extLst>
          </p:cNvPr>
          <p:cNvSpPr txBox="1"/>
          <p:nvPr/>
        </p:nvSpPr>
        <p:spPr>
          <a:xfrm>
            <a:off x="1511062" y="5719091"/>
            <a:ext cx="9906563" cy="1819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Organization type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Organizational role</a:t>
            </a:r>
          </a:p>
        </p:txBody>
      </p:sp>
    </p:spTree>
    <p:extLst>
      <p:ext uri="{BB962C8B-B14F-4D97-AF65-F5344CB8AC3E}">
        <p14:creationId xmlns:p14="http://schemas.microsoft.com/office/powerpoint/2010/main" val="236058250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BE2DC03-65A5-7344-B80A-A15A40127323}"/>
              </a:ext>
            </a:extLst>
          </p:cNvPr>
          <p:cNvSpPr/>
          <p:nvPr/>
        </p:nvSpPr>
        <p:spPr>
          <a:xfrm>
            <a:off x="1349577" y="5510368"/>
            <a:ext cx="7869056" cy="5894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4AA896-CDEF-4343-B7B6-E6160FDF317A}"/>
              </a:ext>
            </a:extLst>
          </p:cNvPr>
          <p:cNvSpPr/>
          <p:nvPr/>
        </p:nvSpPr>
        <p:spPr>
          <a:xfrm>
            <a:off x="0" y="0"/>
            <a:ext cx="24377650" cy="274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A03FF4-CA40-6C43-B1E2-1B2AAF9DD1A0}"/>
              </a:ext>
            </a:extLst>
          </p:cNvPr>
          <p:cNvSpPr txBox="1"/>
          <p:nvPr/>
        </p:nvSpPr>
        <p:spPr>
          <a:xfrm>
            <a:off x="668216" y="909935"/>
            <a:ext cx="154920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spc="600" dirty="0">
                <a:solidFill>
                  <a:srgbClr val="003975"/>
                </a:solidFill>
                <a:latin typeface="Montserrat" charset="0"/>
                <a:ea typeface="Montserrat" charset="0"/>
                <a:cs typeface="Montserrat" charset="0"/>
              </a:rPr>
              <a:t>Role in the Organization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DD6660-AA74-324D-81E6-79EC76435D68}"/>
              </a:ext>
            </a:extLst>
          </p:cNvPr>
          <p:cNvSpPr txBox="1"/>
          <p:nvPr/>
        </p:nvSpPr>
        <p:spPr>
          <a:xfrm>
            <a:off x="10751454" y="3366455"/>
            <a:ext cx="815200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solidFill>
                  <a:srgbClr val="0070C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Montserrat" charset="0"/>
              </a:rPr>
              <a:t>Which best fits your role in your organization? You can mark more than one.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348400C-2246-824A-8DEB-2BA7DF5D5E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809" y="4814999"/>
            <a:ext cx="10552905" cy="616939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A4E8D4B-A657-754F-B4A7-454CFB372487}"/>
              </a:ext>
            </a:extLst>
          </p:cNvPr>
          <p:cNvSpPr txBox="1"/>
          <p:nvPr/>
        </p:nvSpPr>
        <p:spPr>
          <a:xfrm>
            <a:off x="1543689" y="5729869"/>
            <a:ext cx="7480832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i="1" dirty="0">
                <a:solidFill>
                  <a:srgbClr val="003975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Most respondents are in leadership positions, with 61% executive directors, CEO, founders.</a:t>
            </a:r>
          </a:p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i="1" dirty="0">
              <a:solidFill>
                <a:srgbClr val="003975"/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5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Montserrat" charset="0"/>
              </a:rPr>
              <a:t>“Something else” roles include, for example: </a:t>
            </a:r>
          </a:p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chemeClr val="accent5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Montserrat" charset="0"/>
            </a:endParaRPr>
          </a:p>
          <a:p>
            <a:pPr lvl="1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>
                <a:solidFill>
                  <a:schemeClr val="accent5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Montserrat" charset="0"/>
              </a:rPr>
              <a:t>Assistant Program Director</a:t>
            </a:r>
          </a:p>
          <a:p>
            <a:pPr lvl="1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>
                <a:solidFill>
                  <a:schemeClr val="accent5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Montserrat" charset="0"/>
              </a:rPr>
              <a:t>Operations Manager</a:t>
            </a:r>
          </a:p>
          <a:p>
            <a:pPr lvl="1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>
                <a:solidFill>
                  <a:schemeClr val="accent5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Montserrat" charset="0"/>
              </a:rPr>
              <a:t>Membership Specialist</a:t>
            </a:r>
          </a:p>
          <a:p>
            <a:pPr lvl="1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>
                <a:solidFill>
                  <a:schemeClr val="accent5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Montserrat" charset="0"/>
              </a:rPr>
              <a:t>Program Coordinator</a:t>
            </a:r>
          </a:p>
          <a:p>
            <a:pPr lvl="1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>
                <a:solidFill>
                  <a:schemeClr val="accent5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Montserrat" charset="0"/>
              </a:rPr>
              <a:t>Director of Program Outreach</a:t>
            </a:r>
          </a:p>
          <a:p>
            <a:pPr lvl="1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>
                <a:solidFill>
                  <a:schemeClr val="accent5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Montserrat" charset="0"/>
              </a:rPr>
              <a:t>Head Coach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C221B1-DE84-F94E-8F45-49F34FB5F9E9}"/>
              </a:ext>
            </a:extLst>
          </p:cNvPr>
          <p:cNvSpPr txBox="1"/>
          <p:nvPr/>
        </p:nvSpPr>
        <p:spPr>
          <a:xfrm>
            <a:off x="10883809" y="11094106"/>
            <a:ext cx="13891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5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Montserrat" charset="0"/>
              </a:rPr>
              <a:t>[n=55]</a:t>
            </a:r>
          </a:p>
        </p:txBody>
      </p:sp>
    </p:spTree>
    <p:extLst>
      <p:ext uri="{BB962C8B-B14F-4D97-AF65-F5344CB8AC3E}">
        <p14:creationId xmlns:p14="http://schemas.microsoft.com/office/powerpoint/2010/main" val="7211687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8204255-CFA5-3442-90BA-6A17F13BA538}"/>
              </a:ext>
            </a:extLst>
          </p:cNvPr>
          <p:cNvSpPr/>
          <p:nvPr/>
        </p:nvSpPr>
        <p:spPr>
          <a:xfrm>
            <a:off x="1179592" y="6257761"/>
            <a:ext cx="5432223" cy="29878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4AA896-CDEF-4343-B7B6-E6160FDF317A}"/>
              </a:ext>
            </a:extLst>
          </p:cNvPr>
          <p:cNvSpPr/>
          <p:nvPr/>
        </p:nvSpPr>
        <p:spPr>
          <a:xfrm>
            <a:off x="0" y="0"/>
            <a:ext cx="24377650" cy="274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A03FF4-CA40-6C43-B1E2-1B2AAF9DD1A0}"/>
              </a:ext>
            </a:extLst>
          </p:cNvPr>
          <p:cNvSpPr txBox="1"/>
          <p:nvPr/>
        </p:nvSpPr>
        <p:spPr>
          <a:xfrm>
            <a:off x="668216" y="909935"/>
            <a:ext cx="154920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spc="600" dirty="0">
                <a:solidFill>
                  <a:srgbClr val="003975"/>
                </a:solidFill>
                <a:latin typeface="Montserrat" charset="0"/>
                <a:ea typeface="Montserrat" charset="0"/>
                <a:cs typeface="Montserrat" charset="0"/>
              </a:rPr>
              <a:t>Organization Types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9BD67C-B1CC-B94E-A98F-90C383672365}"/>
              </a:ext>
            </a:extLst>
          </p:cNvPr>
          <p:cNvSpPr txBox="1"/>
          <p:nvPr/>
        </p:nvSpPr>
        <p:spPr>
          <a:xfrm>
            <a:off x="9864970" y="3267923"/>
            <a:ext cx="879230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solidFill>
                  <a:srgbClr val="0070C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Montserrat" charset="0"/>
              </a:rPr>
              <a:t>Which of the below describes your organization? You can mark more than one.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891CFB-1567-9D4C-965D-0C7C1941A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635" y="4953482"/>
            <a:ext cx="14527195" cy="49136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B702D32-E43D-0847-8ACB-F0FA4C4623A4}"/>
              </a:ext>
            </a:extLst>
          </p:cNvPr>
          <p:cNvSpPr txBox="1"/>
          <p:nvPr/>
        </p:nvSpPr>
        <p:spPr>
          <a:xfrm>
            <a:off x="7719646" y="9867092"/>
            <a:ext cx="13891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5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Montserrat" charset="0"/>
              </a:rPr>
              <a:t>[n=55]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7C699D-914E-A44A-999F-095367EC3AA5}"/>
              </a:ext>
            </a:extLst>
          </p:cNvPr>
          <p:cNvSpPr txBox="1"/>
          <p:nvPr/>
        </p:nvSpPr>
        <p:spPr>
          <a:xfrm>
            <a:off x="1597125" y="6660261"/>
            <a:ext cx="501469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i="1" dirty="0">
                <a:solidFill>
                  <a:srgbClr val="003975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Majority of organizations are nonprofits, some partnering with other categories.</a:t>
            </a:r>
          </a:p>
        </p:txBody>
      </p:sp>
    </p:spTree>
    <p:extLst>
      <p:ext uri="{BB962C8B-B14F-4D97-AF65-F5344CB8AC3E}">
        <p14:creationId xmlns:p14="http://schemas.microsoft.com/office/powerpoint/2010/main" val="144909776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A1D7D05-FC0C-8C4E-A0E0-D3313D3DCD74}"/>
              </a:ext>
            </a:extLst>
          </p:cNvPr>
          <p:cNvSpPr/>
          <p:nvPr/>
        </p:nvSpPr>
        <p:spPr>
          <a:xfrm>
            <a:off x="1428751" y="5772695"/>
            <a:ext cx="5924550" cy="59356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4AA896-CDEF-4343-B7B6-E6160FDF317A}"/>
              </a:ext>
            </a:extLst>
          </p:cNvPr>
          <p:cNvSpPr/>
          <p:nvPr/>
        </p:nvSpPr>
        <p:spPr>
          <a:xfrm>
            <a:off x="0" y="0"/>
            <a:ext cx="24377650" cy="274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A03FF4-CA40-6C43-B1E2-1B2AAF9DD1A0}"/>
              </a:ext>
            </a:extLst>
          </p:cNvPr>
          <p:cNvSpPr txBox="1"/>
          <p:nvPr/>
        </p:nvSpPr>
        <p:spPr>
          <a:xfrm>
            <a:off x="668216" y="909935"/>
            <a:ext cx="154920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spc="600" dirty="0">
                <a:solidFill>
                  <a:srgbClr val="003975"/>
                </a:solidFill>
                <a:latin typeface="Montserrat" charset="0"/>
                <a:ea typeface="Montserrat" charset="0"/>
                <a:cs typeface="Montserrat" charset="0"/>
              </a:rPr>
              <a:t>Number of Employees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9BD67C-B1CC-B94E-A98F-90C383672365}"/>
              </a:ext>
            </a:extLst>
          </p:cNvPr>
          <p:cNvSpPr txBox="1"/>
          <p:nvPr/>
        </p:nvSpPr>
        <p:spPr>
          <a:xfrm>
            <a:off x="9108831" y="3567666"/>
            <a:ext cx="1155533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solidFill>
                  <a:srgbClr val="0070C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Montserrat" charset="0"/>
              </a:rPr>
              <a:t>Approximately how many full-time, part-time and/or contract employees did your company have in 2019?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702D32-E43D-0847-8ACB-F0FA4C4623A4}"/>
              </a:ext>
            </a:extLst>
          </p:cNvPr>
          <p:cNvSpPr txBox="1"/>
          <p:nvPr/>
        </p:nvSpPr>
        <p:spPr>
          <a:xfrm>
            <a:off x="9108831" y="9568154"/>
            <a:ext cx="13891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5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Montserrat" charset="0"/>
              </a:rPr>
              <a:t>[n=46]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7C699D-914E-A44A-999F-095367EC3AA5}"/>
              </a:ext>
            </a:extLst>
          </p:cNvPr>
          <p:cNvSpPr txBox="1"/>
          <p:nvPr/>
        </p:nvSpPr>
        <p:spPr>
          <a:xfrm>
            <a:off x="1896063" y="5963729"/>
            <a:ext cx="501469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i="1" dirty="0">
                <a:solidFill>
                  <a:srgbClr val="003975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Organizations in the industry are heavily reliant on part-time workers and contractors – which make up roughly half of the workforce. These can include seasonal instructors, coaches, trainers, or those hired specifically for events.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10B0F7-553E-0D40-B80F-5A48E2C7CA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343" y="5568873"/>
            <a:ext cx="16069837" cy="399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60682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Theme">
  <a:themeElements>
    <a:clrScheme name="Ghost 1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B0B1B3"/>
      </a:accent2>
      <a:accent3>
        <a:srgbClr val="000000"/>
      </a:accent3>
      <a:accent4>
        <a:srgbClr val="91969B"/>
      </a:accent4>
      <a:accent5>
        <a:srgbClr val="4B5050"/>
      </a:accent5>
      <a:accent6>
        <a:srgbClr val="91969B"/>
      </a:accent6>
      <a:hlink>
        <a:srgbClr val="4B5050"/>
      </a:hlink>
      <a:folHlink>
        <a:srgbClr val="19BB9B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eue - Slidepro 16x9 " id="{F6E2BF3E-B2B3-DB4C-8982-F694DE2F94BF}" vid="{22DFF41B-81CA-BC4E-8313-38959FCC92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32887</TotalTime>
  <Words>1430</Words>
  <Application>Microsoft Office PowerPoint</Application>
  <PresentationFormat>Custom</PresentationFormat>
  <Paragraphs>154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Arial</vt:lpstr>
      <vt:lpstr>Calibri</vt:lpstr>
      <vt:lpstr>Calibri Light</vt:lpstr>
      <vt:lpstr>Helvetica Neue</vt:lpstr>
      <vt:lpstr>Helvetica Neue Light</vt:lpstr>
      <vt:lpstr>Helvetica Neue Medium</vt:lpstr>
      <vt:lpstr>Lato Light</vt:lpstr>
      <vt:lpstr>Montserrat</vt:lpstr>
      <vt:lpstr>Montserrat Hairline</vt:lpstr>
      <vt:lpstr>Montserrat Light</vt:lpstr>
      <vt:lpstr>System Font Regular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Nathan Heckman</dc:creator>
  <cp:keywords/>
  <dc:description/>
  <cp:lastModifiedBy>JON SCHMIEDER</cp:lastModifiedBy>
  <cp:revision>609</cp:revision>
  <cp:lastPrinted>2020-10-14T17:23:43Z</cp:lastPrinted>
  <dcterms:created xsi:type="dcterms:W3CDTF">2019-06-03T19:40:20Z</dcterms:created>
  <dcterms:modified xsi:type="dcterms:W3CDTF">2020-10-14T21:10:44Z</dcterms:modified>
  <cp:category/>
</cp:coreProperties>
</file>